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Lst>
  <p:notesMasterIdLst>
    <p:notesMasterId r:id="rId36"/>
  </p:notesMasterIdLst>
  <p:sldIdLst>
    <p:sldId id="256" r:id="rId2"/>
    <p:sldId id="258" r:id="rId3"/>
    <p:sldId id="315" r:id="rId4"/>
    <p:sldId id="316" r:id="rId5"/>
    <p:sldId id="317" r:id="rId6"/>
    <p:sldId id="314" r:id="rId7"/>
    <p:sldId id="295" r:id="rId8"/>
    <p:sldId id="296" r:id="rId9"/>
    <p:sldId id="297" r:id="rId10"/>
    <p:sldId id="298" r:id="rId11"/>
    <p:sldId id="299" r:id="rId12"/>
    <p:sldId id="259" r:id="rId13"/>
    <p:sldId id="300" r:id="rId14"/>
    <p:sldId id="301" r:id="rId15"/>
    <p:sldId id="302" r:id="rId16"/>
    <p:sldId id="291" r:id="rId17"/>
    <p:sldId id="290" r:id="rId18"/>
    <p:sldId id="303" r:id="rId19"/>
    <p:sldId id="304" r:id="rId20"/>
    <p:sldId id="305" r:id="rId21"/>
    <p:sldId id="306" r:id="rId22"/>
    <p:sldId id="307" r:id="rId23"/>
    <p:sldId id="308" r:id="rId24"/>
    <p:sldId id="261" r:id="rId25"/>
    <p:sldId id="262" r:id="rId26"/>
    <p:sldId id="309" r:id="rId27"/>
    <p:sldId id="312" r:id="rId28"/>
    <p:sldId id="263" r:id="rId29"/>
    <p:sldId id="264" r:id="rId30"/>
    <p:sldId id="313" r:id="rId31"/>
    <p:sldId id="310" r:id="rId32"/>
    <p:sldId id="311" r:id="rId33"/>
    <p:sldId id="265" r:id="rId34"/>
    <p:sldId id="266" r:id="rId35"/>
  </p:sldIdLst>
  <p:sldSz cx="9144000" cy="5143500" type="screen16x9"/>
  <p:notesSz cx="6858000" cy="9144000"/>
  <p:embeddedFontLst>
    <p:embeddedFont>
      <p:font typeface="Roboto" panose="020B0604020202020204" charset="0"/>
      <p:regular r:id="rId37"/>
      <p:bold r:id="rId38"/>
      <p:italic r:id="rId39"/>
      <p:boldItalic r:id="rId40"/>
    </p:embeddedFont>
    <p:embeddedFont>
      <p:font typeface="Roboto Light" panose="020B0604020202020204" charset="0"/>
      <p:regular r:id="rId41"/>
      <p:bold r:id="rId42"/>
      <p:italic r:id="rId43"/>
      <p:boldItalic r:id="rId44"/>
    </p:embeddedFont>
    <p:embeddedFont>
      <p:font typeface="Roboto Medium" panose="020B0604020202020204" charset="0"/>
      <p:regular r:id="rId45"/>
      <p:bold r:id="rId46"/>
      <p:italic r:id="rId47"/>
      <p:boldItalic r:id="rId48"/>
    </p:embeddedFont>
    <p:embeddedFont>
      <p:font typeface="Roboto Mono" panose="020B0604020202020204" charset="0"/>
      <p:regular r:id="rId49"/>
      <p:bold r:id="rId50"/>
      <p:italic r:id="rId51"/>
      <p:boldItalic r:id="rId52"/>
    </p:embeddedFont>
    <p:embeddedFont>
      <p:font typeface="Roboto Thin"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814" autoAdjust="0"/>
  </p:normalViewPr>
  <p:slideViewPr>
    <p:cSldViewPr snapToGrid="0">
      <p:cViewPr varScale="1">
        <p:scale>
          <a:sx n="114" d="100"/>
          <a:sy n="114" d="100"/>
        </p:scale>
        <p:origin x="152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f80a3047b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f80a3047b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23658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87971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r>
              <a:rPr lang="en-US" sz="1100" b="0" i="0" u="none" strike="noStrike" cap="none" dirty="0">
                <a:solidFill>
                  <a:srgbClr val="000000"/>
                </a:solidFill>
                <a:effectLst/>
                <a:latin typeface="Arial"/>
                <a:ea typeface="Arial"/>
                <a:cs typeface="Arial"/>
                <a:sym typeface="Arial"/>
              </a:rPr>
              <a:t>* Its IP address. Without this, it doesn't know what traffic is for it and what isn't for it. </a:t>
            </a:r>
          </a:p>
          <a:p>
            <a:r>
              <a:rPr lang="en-US" sz="1100" b="0" i="0" u="none" strike="noStrike" cap="none" dirty="0">
                <a:solidFill>
                  <a:srgbClr val="000000"/>
                </a:solidFill>
                <a:effectLst/>
                <a:latin typeface="Arial"/>
                <a:ea typeface="Arial"/>
                <a:cs typeface="Arial"/>
                <a:sym typeface="Arial"/>
              </a:rPr>
              <a:t>* A default gateway. This is where you send traffic that isn't local to you. It's usually the IP address of your router, or firewall, or whatever will be forwarding your traffic on to some other network that is beyond what is local.</a:t>
            </a:r>
          </a:p>
          <a:p>
            <a:r>
              <a:rPr lang="en-US" sz="1100" b="0" i="0" u="none" strike="noStrike" cap="none" dirty="0">
                <a:solidFill>
                  <a:srgbClr val="000000"/>
                </a:solidFill>
                <a:effectLst/>
                <a:latin typeface="Arial"/>
                <a:ea typeface="Arial"/>
                <a:cs typeface="Arial"/>
                <a:sym typeface="Arial"/>
              </a:rPr>
              <a:t>* Subnet Mask: </a:t>
            </a:r>
            <a:r>
              <a:rPr lang="en-US" sz="1100" b="0" i="0" u="none" strike="noStrike" cap="none" dirty="0" err="1">
                <a:solidFill>
                  <a:srgbClr val="000000"/>
                </a:solidFill>
                <a:effectLst/>
                <a:latin typeface="Arial"/>
                <a:ea typeface="Arial"/>
                <a:cs typeface="Arial"/>
                <a:sym typeface="Arial"/>
              </a:rPr>
              <a:t>Determiens</a:t>
            </a:r>
            <a:r>
              <a:rPr lang="en-US" sz="1100" b="0" i="0" u="none" strike="noStrike" cap="none" dirty="0">
                <a:solidFill>
                  <a:srgbClr val="000000"/>
                </a:solidFill>
                <a:effectLst/>
                <a:latin typeface="Arial"/>
                <a:ea typeface="Arial"/>
                <a:cs typeface="Arial"/>
                <a:sym typeface="Arial"/>
              </a:rPr>
              <a:t> what gets sent to the default gateway vs what is local traffic. Your printer, your TV, your mom's computer, whatever. </a:t>
            </a:r>
          </a:p>
          <a:p>
            <a:r>
              <a:rPr lang="en-US" sz="1100" b="0" i="0" u="none" strike="noStrike" cap="none" dirty="0">
                <a:solidFill>
                  <a:srgbClr val="000000"/>
                </a:solidFill>
                <a:effectLst/>
                <a:latin typeface="Arial"/>
                <a:ea typeface="Arial"/>
                <a:cs typeface="Arial"/>
                <a:sym typeface="Arial"/>
              </a:rPr>
              <a:t>    * If your subnet mask is incorrect you'll either be sending traffic that's supposed to be local out to computers outside your network or sending traffic </a:t>
            </a:r>
            <a:r>
              <a:rPr lang="en-US" sz="1100" b="0" i="0" u="none" strike="noStrike" cap="none" dirty="0" err="1">
                <a:solidFill>
                  <a:srgbClr val="000000"/>
                </a:solidFill>
                <a:effectLst/>
                <a:latin typeface="Arial"/>
                <a:ea typeface="Arial"/>
                <a:cs typeface="Arial"/>
                <a:sym typeface="Arial"/>
              </a:rPr>
              <a:t>ment</a:t>
            </a:r>
            <a:r>
              <a:rPr lang="en-US" sz="1100" b="0" i="0" u="none" strike="noStrike" cap="none" dirty="0">
                <a:solidFill>
                  <a:srgbClr val="000000"/>
                </a:solidFill>
                <a:effectLst/>
                <a:latin typeface="Arial"/>
                <a:ea typeface="Arial"/>
                <a:cs typeface="Arial"/>
                <a:sym typeface="Arial"/>
              </a:rPr>
              <a:t> for the internet will be sent locally, trying to use something like ARP, and timing out.</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r>
              <a:rPr lang="en-US" sz="1100" b="0" i="0" u="none" strike="noStrike" cap="none" dirty="0">
                <a:solidFill>
                  <a:srgbClr val="000000"/>
                </a:solidFill>
                <a:effectLst/>
                <a:latin typeface="Arial"/>
                <a:ea typeface="Arial"/>
                <a:cs typeface="Arial"/>
                <a:sym typeface="Arial"/>
              </a:rPr>
              <a:t>* Its IP address. Without this, it doesn't know what traffic is for it and what isn't for it. </a:t>
            </a:r>
          </a:p>
          <a:p>
            <a:r>
              <a:rPr lang="en-US" sz="1100" b="0" i="0" u="none" strike="noStrike" cap="none" dirty="0">
                <a:solidFill>
                  <a:srgbClr val="000000"/>
                </a:solidFill>
                <a:effectLst/>
                <a:latin typeface="Arial"/>
                <a:ea typeface="Arial"/>
                <a:cs typeface="Arial"/>
                <a:sym typeface="Arial"/>
              </a:rPr>
              <a:t>* A default gateway. This is where you send traffic that isn't local to you. It's usually the IP address of your router, or firewall, or whatever will be forwarding your traffic on to some other network that is beyond what is local.</a:t>
            </a:r>
          </a:p>
          <a:p>
            <a:r>
              <a:rPr lang="en-US" sz="1100" b="0" i="0" u="none" strike="noStrike" cap="none" dirty="0">
                <a:solidFill>
                  <a:srgbClr val="000000"/>
                </a:solidFill>
                <a:effectLst/>
                <a:latin typeface="Arial"/>
                <a:ea typeface="Arial"/>
                <a:cs typeface="Arial"/>
                <a:sym typeface="Arial"/>
              </a:rPr>
              <a:t>* Subnet Mask: </a:t>
            </a:r>
            <a:r>
              <a:rPr lang="en-US" sz="1100" b="0" i="0" u="none" strike="noStrike" cap="none" dirty="0" err="1">
                <a:solidFill>
                  <a:srgbClr val="000000"/>
                </a:solidFill>
                <a:effectLst/>
                <a:latin typeface="Arial"/>
                <a:ea typeface="Arial"/>
                <a:cs typeface="Arial"/>
                <a:sym typeface="Arial"/>
              </a:rPr>
              <a:t>Determiens</a:t>
            </a:r>
            <a:r>
              <a:rPr lang="en-US" sz="1100" b="0" i="0" u="none" strike="noStrike" cap="none" dirty="0">
                <a:solidFill>
                  <a:srgbClr val="000000"/>
                </a:solidFill>
                <a:effectLst/>
                <a:latin typeface="Arial"/>
                <a:ea typeface="Arial"/>
                <a:cs typeface="Arial"/>
                <a:sym typeface="Arial"/>
              </a:rPr>
              <a:t> what gets sent to the default gateway vs what is local traffic. Your printer, your TV, your mom's computer, whatever. </a:t>
            </a:r>
          </a:p>
          <a:p>
            <a:r>
              <a:rPr lang="en-US" sz="1100" b="0" i="0" u="none" strike="noStrike" cap="none" dirty="0">
                <a:solidFill>
                  <a:srgbClr val="000000"/>
                </a:solidFill>
                <a:effectLst/>
                <a:latin typeface="Arial"/>
                <a:ea typeface="Arial"/>
                <a:cs typeface="Arial"/>
                <a:sym typeface="Arial"/>
              </a:rPr>
              <a:t>    * If your subnet mask is incorrect you'll either be sending traffic that's supposed to be local out to computers outside your network or sending traffic </a:t>
            </a:r>
            <a:r>
              <a:rPr lang="en-US" sz="1100" b="0" i="0" u="none" strike="noStrike" cap="none" dirty="0" err="1">
                <a:solidFill>
                  <a:srgbClr val="000000"/>
                </a:solidFill>
                <a:effectLst/>
                <a:latin typeface="Arial"/>
                <a:ea typeface="Arial"/>
                <a:cs typeface="Arial"/>
                <a:sym typeface="Arial"/>
              </a:rPr>
              <a:t>ment</a:t>
            </a:r>
            <a:r>
              <a:rPr lang="en-US" sz="1100" b="0" i="0" u="none" strike="noStrike" cap="none" dirty="0">
                <a:solidFill>
                  <a:srgbClr val="000000"/>
                </a:solidFill>
                <a:effectLst/>
                <a:latin typeface="Arial"/>
                <a:ea typeface="Arial"/>
                <a:cs typeface="Arial"/>
                <a:sym typeface="Arial"/>
              </a:rPr>
              <a:t> for the internet will be sent locally, trying to use something like ARP, and timing out.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24001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r>
              <a:rPr lang="en-US" sz="1100" b="0" i="0" u="none" strike="noStrike" cap="none" dirty="0">
                <a:solidFill>
                  <a:srgbClr val="000000"/>
                </a:solidFill>
                <a:effectLst/>
                <a:latin typeface="Arial"/>
                <a:ea typeface="Arial"/>
                <a:cs typeface="Arial"/>
                <a:sym typeface="Arial"/>
              </a:rPr>
              <a:t>* Its IP address. Without this, it doesn't know what traffic is for it and what isn't for it. </a:t>
            </a:r>
          </a:p>
          <a:p>
            <a:r>
              <a:rPr lang="en-US" sz="1100" b="0" i="0" u="none" strike="noStrike" cap="none" dirty="0">
                <a:solidFill>
                  <a:srgbClr val="000000"/>
                </a:solidFill>
                <a:effectLst/>
                <a:latin typeface="Arial"/>
                <a:ea typeface="Arial"/>
                <a:cs typeface="Arial"/>
                <a:sym typeface="Arial"/>
              </a:rPr>
              <a:t>* A default gateway. This is where you send traffic that isn't local to you. It's usually the IP address of your router, or firewall, or whatever will be forwarding your traffic on to some other network that is beyond what is local.</a:t>
            </a:r>
          </a:p>
          <a:p>
            <a:r>
              <a:rPr lang="en-US" sz="1100" b="0" i="0" u="none" strike="noStrike" cap="none" dirty="0">
                <a:solidFill>
                  <a:srgbClr val="000000"/>
                </a:solidFill>
                <a:effectLst/>
                <a:latin typeface="Arial"/>
                <a:ea typeface="Arial"/>
                <a:cs typeface="Arial"/>
                <a:sym typeface="Arial"/>
              </a:rPr>
              <a:t>* Subnet Mask: </a:t>
            </a:r>
            <a:r>
              <a:rPr lang="en-US" sz="1100" b="0" i="0" u="none" strike="noStrike" cap="none" dirty="0" err="1">
                <a:solidFill>
                  <a:srgbClr val="000000"/>
                </a:solidFill>
                <a:effectLst/>
                <a:latin typeface="Arial"/>
                <a:ea typeface="Arial"/>
                <a:cs typeface="Arial"/>
                <a:sym typeface="Arial"/>
              </a:rPr>
              <a:t>Determiens</a:t>
            </a:r>
            <a:r>
              <a:rPr lang="en-US" sz="1100" b="0" i="0" u="none" strike="noStrike" cap="none" dirty="0">
                <a:solidFill>
                  <a:srgbClr val="000000"/>
                </a:solidFill>
                <a:effectLst/>
                <a:latin typeface="Arial"/>
                <a:ea typeface="Arial"/>
                <a:cs typeface="Arial"/>
                <a:sym typeface="Arial"/>
              </a:rPr>
              <a:t> what gets sent to the default gateway vs what is local traffic. Your printer, your TV, your mom's computer, whatever. </a:t>
            </a:r>
          </a:p>
          <a:p>
            <a:r>
              <a:rPr lang="en-US" sz="1100" b="0" i="0" u="none" strike="noStrike" cap="none" dirty="0">
                <a:solidFill>
                  <a:srgbClr val="000000"/>
                </a:solidFill>
                <a:effectLst/>
                <a:latin typeface="Arial"/>
                <a:ea typeface="Arial"/>
                <a:cs typeface="Arial"/>
                <a:sym typeface="Arial"/>
              </a:rPr>
              <a:t>    * If your subnet mask is incorrect you'll either be sending traffic that's supposed to be local out to computers outside your network or sending traffic </a:t>
            </a:r>
            <a:r>
              <a:rPr lang="en-US" sz="1100" b="0" i="0" u="none" strike="noStrike" cap="none" dirty="0" err="1">
                <a:solidFill>
                  <a:srgbClr val="000000"/>
                </a:solidFill>
                <a:effectLst/>
                <a:latin typeface="Arial"/>
                <a:ea typeface="Arial"/>
                <a:cs typeface="Arial"/>
                <a:sym typeface="Arial"/>
              </a:rPr>
              <a:t>ment</a:t>
            </a:r>
            <a:r>
              <a:rPr lang="en-US" sz="1100" b="0" i="0" u="none" strike="noStrike" cap="none" dirty="0">
                <a:solidFill>
                  <a:srgbClr val="000000"/>
                </a:solidFill>
                <a:effectLst/>
                <a:latin typeface="Arial"/>
                <a:ea typeface="Arial"/>
                <a:cs typeface="Arial"/>
                <a:sym typeface="Arial"/>
              </a:rPr>
              <a:t> for the internet will be sent locally, trying to use something like ARP, and timing out.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2887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r>
              <a:rPr lang="en-US" sz="1100" b="0" i="0" u="none" strike="noStrike" cap="none" dirty="0">
                <a:solidFill>
                  <a:srgbClr val="000000"/>
                </a:solidFill>
                <a:effectLst/>
                <a:latin typeface="Arial"/>
                <a:ea typeface="Arial"/>
                <a:cs typeface="Arial"/>
                <a:sym typeface="Arial"/>
              </a:rPr>
              <a:t>* Its IP address. Without this, it doesn't know what traffic is for it and what isn't for it. </a:t>
            </a:r>
          </a:p>
          <a:p>
            <a:r>
              <a:rPr lang="en-US" sz="1100" b="0" i="0" u="none" strike="noStrike" cap="none" dirty="0">
                <a:solidFill>
                  <a:srgbClr val="000000"/>
                </a:solidFill>
                <a:effectLst/>
                <a:latin typeface="Arial"/>
                <a:ea typeface="Arial"/>
                <a:cs typeface="Arial"/>
                <a:sym typeface="Arial"/>
              </a:rPr>
              <a:t>* A default gateway. This is where you send traffic that isn't local to you. It's usually the IP address of your router, or firewall, or whatever will be forwarding your traffic on to some other network that is beyond what is local.</a:t>
            </a:r>
          </a:p>
          <a:p>
            <a:r>
              <a:rPr lang="en-US" sz="1100" b="0" i="0" u="none" strike="noStrike" cap="none" dirty="0">
                <a:solidFill>
                  <a:srgbClr val="000000"/>
                </a:solidFill>
                <a:effectLst/>
                <a:latin typeface="Arial"/>
                <a:ea typeface="Arial"/>
                <a:cs typeface="Arial"/>
                <a:sym typeface="Arial"/>
              </a:rPr>
              <a:t>* Subnet Mask: Determines what gets sent to the default gateway vs what is local traffic. Your printer, your TV, your mom's computer, whatever. </a:t>
            </a:r>
          </a:p>
          <a:p>
            <a:r>
              <a:rPr lang="en-US" sz="1100" b="0" i="0" u="none" strike="noStrike" cap="none" dirty="0">
                <a:solidFill>
                  <a:srgbClr val="000000"/>
                </a:solidFill>
                <a:effectLst/>
                <a:latin typeface="Arial"/>
                <a:ea typeface="Arial"/>
                <a:cs typeface="Arial"/>
                <a:sym typeface="Arial"/>
              </a:rPr>
              <a:t>    * If your subnet mask is incorrect you'll either be sending traffic that's supposed to be local out to computers outside your network or sending traffic </a:t>
            </a:r>
            <a:r>
              <a:rPr lang="en-US" sz="1100" b="0" i="0" u="none" strike="noStrike" cap="none" dirty="0" err="1">
                <a:solidFill>
                  <a:srgbClr val="000000"/>
                </a:solidFill>
                <a:effectLst/>
                <a:latin typeface="Arial"/>
                <a:ea typeface="Arial"/>
                <a:cs typeface="Arial"/>
                <a:sym typeface="Arial"/>
              </a:rPr>
              <a:t>ment</a:t>
            </a:r>
            <a:r>
              <a:rPr lang="en-US" sz="1100" b="0" i="0" u="none" strike="noStrike" cap="none" dirty="0">
                <a:solidFill>
                  <a:srgbClr val="000000"/>
                </a:solidFill>
                <a:effectLst/>
                <a:latin typeface="Arial"/>
                <a:ea typeface="Arial"/>
                <a:cs typeface="Arial"/>
                <a:sym typeface="Arial"/>
              </a:rPr>
              <a:t> for the internet will be sent locally, trying to use something like ARP, and timing out.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13661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580d3bca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580d3bca5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8299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21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Your home router has a little bit more of a complicated decision. It has to figure out if this is on its home network (192.168.1.something) or does it need to go somewhere else. It's not, so I'm going to use MY default gateway, which is your ISP's router.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42039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 Your ISP has to figure out is this other customer traffic that has to go through one of my other interfaces to talk to customers or do I need keep going. </a:t>
            </a:r>
          </a:p>
          <a:p>
            <a:r>
              <a:rPr lang="en-US" sz="1100" b="0" i="0" u="none" strike="noStrike" cap="none" dirty="0">
                <a:solidFill>
                  <a:srgbClr val="000000"/>
                </a:solidFill>
                <a:effectLst/>
                <a:latin typeface="Arial"/>
                <a:ea typeface="Arial"/>
                <a:cs typeface="Arial"/>
                <a:sym typeface="Arial"/>
              </a:rPr>
              <a:t>During all of this, each router asks itself "Do I know where to send this? No? I'm </a:t>
            </a:r>
            <a:r>
              <a:rPr lang="en-US" sz="1100" b="0" i="0" u="none" strike="noStrike" cap="none" dirty="0" err="1">
                <a:solidFill>
                  <a:srgbClr val="000000"/>
                </a:solidFill>
                <a:effectLst/>
                <a:latin typeface="Arial"/>
                <a:ea typeface="Arial"/>
                <a:cs typeface="Arial"/>
                <a:sym typeface="Arial"/>
              </a:rPr>
              <a:t>gonna</a:t>
            </a:r>
            <a:r>
              <a:rPr lang="en-US" sz="1100" b="0" i="0" u="none" strike="noStrike" cap="none" dirty="0">
                <a:solidFill>
                  <a:srgbClr val="000000"/>
                </a:solidFill>
                <a:effectLst/>
                <a:latin typeface="Arial"/>
                <a:ea typeface="Arial"/>
                <a:cs typeface="Arial"/>
                <a:sym typeface="Arial"/>
              </a:rPr>
              <a:t> send it to my gateway."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87974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580d3bca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580d3bca5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 Your ISP has to figure out is this other customer traffic that has to go through one of my other interfaces to talk to customers or do I need keep going. </a:t>
            </a:r>
          </a:p>
          <a:p>
            <a:r>
              <a:rPr lang="en-US" sz="1100" b="0" i="0" u="none" strike="noStrike" cap="none" dirty="0">
                <a:solidFill>
                  <a:srgbClr val="000000"/>
                </a:solidFill>
                <a:effectLst/>
                <a:latin typeface="Arial"/>
                <a:ea typeface="Arial"/>
                <a:cs typeface="Arial"/>
                <a:sym typeface="Arial"/>
              </a:rPr>
              <a:t>During all of this, each router asks itself "Do I know where to send this? No? I'm </a:t>
            </a:r>
            <a:r>
              <a:rPr lang="en-US" sz="1100" b="0" i="0" u="none" strike="noStrike" cap="none" dirty="0" err="1">
                <a:solidFill>
                  <a:srgbClr val="000000"/>
                </a:solidFill>
                <a:effectLst/>
                <a:latin typeface="Arial"/>
                <a:ea typeface="Arial"/>
                <a:cs typeface="Arial"/>
                <a:sym typeface="Arial"/>
              </a:rPr>
              <a:t>gonna</a:t>
            </a:r>
            <a:r>
              <a:rPr lang="en-US" sz="1100" b="0" i="0" u="none" strike="noStrike" cap="none" dirty="0">
                <a:solidFill>
                  <a:srgbClr val="000000"/>
                </a:solidFill>
                <a:effectLst/>
                <a:latin typeface="Arial"/>
                <a:ea typeface="Arial"/>
                <a:cs typeface="Arial"/>
                <a:sym typeface="Arial"/>
              </a:rPr>
              <a:t> send it to my gateway."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97820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Eventually, you'll get to a router that knows every direction/decision. It has no default gateway. This is called a backbone router. It is a router that knows, given any IP address, where the packet needs to go.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15544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Eventually, you'll get to a router that knows every direction/decision. It has no default gateway. This is called a backbone router. It is a router that knows, given any IP address, where the packet needs to go.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83684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580d3bca5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580d3bca5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580d3bca54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80d3bca5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0881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580d3bca54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80d3bca5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6454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80d3bca54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80d3bca54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the packet moves across the internet, anyone intercepting</a:t>
            </a:r>
            <a:r>
              <a:rPr lang="en-US" baseline="0" dirty="0"/>
              <a:t> it can see who sent it and where it was intended to go, in addition to where it’s been. </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580d3bca54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580d3bca54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3516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kern="1200" cap="none" dirty="0">
                <a:solidFill>
                  <a:schemeClr val="tx1"/>
                </a:solidFill>
                <a:effectLst/>
                <a:latin typeface="Arial"/>
                <a:ea typeface="Arial"/>
                <a:cs typeface="Arial"/>
                <a:sym typeface="Arial"/>
              </a:rPr>
              <a:t>On October 29, 1969, an L and an O were sent from a computer at UCLA to a computer at Stanford more than 350 miles away. The letters stood for login, and the effort led to a system crash immediately afterword.</a:t>
            </a:r>
          </a:p>
          <a:p>
            <a:r>
              <a:rPr lang="en-US" sz="1100" b="0" i="0" u="none" strike="noStrike" kern="1200" cap="none" dirty="0">
                <a:solidFill>
                  <a:schemeClr val="tx1"/>
                </a:solidFill>
                <a:effectLst/>
                <a:latin typeface="Arial"/>
                <a:ea typeface="Arial"/>
                <a:cs typeface="Arial"/>
                <a:sym typeface="Arial"/>
              </a:rPr>
              <a:t>Arpanet was started in the late 1960’s, with military funding, in what the Pentagon hoped would allow American academics to share data sets and valuable computer space.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871956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When someone is sending you a letter conventionally, the mail is routed to your local post office based on the full address. We will compare this with routing of IP over the internet. The post office the mail was sent from could care less about your oak tree.</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the conventional method, the post man would organize his deliveries by street, and go house to house delivering the mail</a:t>
            </a:r>
          </a:p>
          <a:p>
            <a:pPr marL="0" lvl="0" indent="0" algn="l" rtl="0">
              <a:spcBef>
                <a:spcPts val="0"/>
              </a:spcBef>
              <a:spcAft>
                <a:spcPts val="0"/>
              </a:spcAft>
              <a:buNone/>
            </a:pPr>
            <a:endParaRPr lang="en-US" sz="1100" b="0" i="0" u="none" strike="noStrike" cap="none">
              <a:solidFill>
                <a:srgbClr val="000000"/>
              </a:solidFill>
              <a:effectLst/>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111121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580d3bca54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580d3bca54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19015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580d3bca5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580d3bca5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580d3bca5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580d3bca54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kern="1200" cap="none" dirty="0">
                <a:solidFill>
                  <a:schemeClr val="tx1"/>
                </a:solidFill>
                <a:effectLst/>
                <a:latin typeface="Arial"/>
                <a:ea typeface="Arial"/>
                <a:cs typeface="Arial"/>
                <a:sym typeface="Arial"/>
              </a:rPr>
              <a:t>At the time, computers were used to project things like missile trajectories, or compute large amounts of data with programs that had to be manually loaded into the machine. </a:t>
            </a:r>
          </a:p>
          <a:p>
            <a:pPr lvl="0"/>
            <a:r>
              <a:rPr lang="en-US" sz="1100" b="0" i="0" u="none" strike="noStrike" kern="1200" cap="none" dirty="0">
                <a:solidFill>
                  <a:schemeClr val="tx1"/>
                </a:solidFill>
                <a:effectLst/>
                <a:latin typeface="Arial"/>
                <a:ea typeface="Arial"/>
                <a:cs typeface="Arial"/>
                <a:sym typeface="Arial"/>
              </a:rPr>
              <a:t>Many military institutions and universities had different types of computers, all with different operating systems and programing languages. One of the early challenges of the internet was finding a way to send data between all these different types of devices in a way they could understand.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25530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And this is the IMP, or Interface Message Processor, the world’s very first router. Today, your cell phone has more power and computing than this device, but this is the piece of equipment that sent the very first command from one computer to another.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67789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580d3bca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580d3bca5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222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03031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This is your interface. Linux starts counting at 0. This</a:t>
            </a:r>
            <a:r>
              <a:rPr lang="en-US" baseline="0" dirty="0"/>
              <a:t> is your first wired interface. </a:t>
            </a:r>
          </a:p>
          <a:p>
            <a:pPr marL="0" lvl="0" indent="0" algn="l" rtl="0">
              <a:spcBef>
                <a:spcPts val="0"/>
              </a:spcBef>
              <a:spcAft>
                <a:spcPts val="0"/>
              </a:spcAft>
              <a:buNone/>
            </a:pPr>
            <a:r>
              <a:rPr lang="en-US" baseline="0" dirty="0"/>
              <a:t>2. IP address currently assigned to that interface</a:t>
            </a:r>
          </a:p>
          <a:p>
            <a:pPr marL="0" lvl="0" indent="0" algn="l" rtl="0">
              <a:spcBef>
                <a:spcPts val="0"/>
              </a:spcBef>
              <a:spcAft>
                <a:spcPts val="0"/>
              </a:spcAft>
              <a:buNone/>
            </a:pPr>
            <a:r>
              <a:rPr lang="en-US" baseline="0" dirty="0"/>
              <a:t>3. Network Mask / Subnet Mask. Determines which part of the IP is connected to the local network.</a:t>
            </a:r>
          </a:p>
          <a:p>
            <a:pPr marL="0" lvl="0" indent="0" algn="l" rtl="0">
              <a:spcBef>
                <a:spcPts val="0"/>
              </a:spcBef>
              <a:spcAft>
                <a:spcPts val="0"/>
              </a:spcAft>
              <a:buNone/>
            </a:pPr>
            <a:r>
              <a:rPr lang="en-US" baseline="0" dirty="0"/>
              <a:t>4. Broadcast Address – this is the address used to send out information to all IPs on the subnet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  </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696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LO is short for loopback address. This</a:t>
            </a:r>
            <a:r>
              <a:rPr lang="en-US" baseline="0" dirty="0"/>
              <a:t> is used so that your computer can talk to programs on the same computer. Local web server, etc. </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243661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53"/>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dirty="0"/>
              <a:t>Linux 2 Day 2</a:t>
            </a:r>
            <a:endParaRPr dirty="0"/>
          </a:p>
          <a:p>
            <a:pPr marL="0" lvl="0" indent="0" algn="r" rtl="0">
              <a:spcBef>
                <a:spcPts val="0"/>
              </a:spcBef>
              <a:spcAft>
                <a:spcPts val="0"/>
              </a:spcAft>
              <a:buNone/>
            </a:pPr>
            <a:endParaRPr dirty="0"/>
          </a:p>
        </p:txBody>
      </p:sp>
      <p:sp>
        <p:nvSpPr>
          <p:cNvPr id="1024" name="Google Shape;1024;p53"/>
          <p:cNvSpPr txBox="1">
            <a:spLocks noGrp="1"/>
          </p:cNvSpPr>
          <p:nvPr>
            <p:ph type="title" idx="2"/>
          </p:nvPr>
        </p:nvSpPr>
        <p:spPr>
          <a:xfrm>
            <a:off x="274350" y="1417475"/>
            <a:ext cx="8595300" cy="1248000"/>
          </a:xfrm>
          <a:prstGeom prst="rect">
            <a:avLst/>
          </a:prstGeom>
        </p:spPr>
        <p:txBody>
          <a:bodyPr spcFirstLastPara="1" wrap="square" lIns="2880350" tIns="0" rIns="457200" bIns="457200" anchor="t" anchorCtr="0">
            <a:noAutofit/>
          </a:bodyPr>
          <a:lstStyle/>
          <a:p>
            <a:pPr marL="0" lvl="0" indent="0" algn="l" rtl="0">
              <a:lnSpc>
                <a:spcPct val="125000"/>
              </a:lnSpc>
              <a:spcBef>
                <a:spcPts val="1800"/>
              </a:spcBef>
              <a:spcAft>
                <a:spcPts val="1200"/>
              </a:spcAft>
              <a:buNone/>
            </a:pPr>
            <a:r>
              <a:rPr lang="en" sz="2400" dirty="0">
                <a:solidFill>
                  <a:srgbClr val="24292E"/>
                </a:solidFill>
              </a:rPr>
              <a:t>Analyzing and Managing Networks</a:t>
            </a:r>
            <a:endParaRPr sz="2400" dirty="0"/>
          </a:p>
        </p:txBody>
      </p:sp>
      <p:sp>
        <p:nvSpPr>
          <p:cNvPr id="1025" name="Google Shape;1025;p53"/>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Interfaces</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2300" y="1073050"/>
            <a:ext cx="9144000" cy="4070400"/>
          </a:xfrm>
          <a:prstGeom prst="rect">
            <a:avLst/>
          </a:prstGeom>
        </p:spPr>
        <p:txBody>
          <a:bodyPr spcFirstLastPara="1" wrap="square" lIns="457200" tIns="0" rIns="457200" bIns="914400" anchor="t" anchorCtr="0">
            <a:noAutofit/>
          </a:bodyPr>
          <a:lstStyle/>
          <a:p>
            <a:pPr marL="0" indent="0">
              <a:lnSpc>
                <a:spcPct val="115000"/>
              </a:lnSpc>
              <a:buNone/>
            </a:pPr>
            <a:r>
              <a:rPr lang="en-US" sz="1800" dirty="0">
                <a:solidFill>
                  <a:schemeClr val="dk1"/>
                </a:solidFill>
              </a:rPr>
              <a:t>A network interface is a place where a device connects to a network. </a:t>
            </a:r>
            <a:endParaRPr sz="1800" dirty="0">
              <a:solidFill>
                <a:schemeClr val="dk1"/>
              </a:solidFill>
            </a:endParaRPr>
          </a:p>
          <a:p>
            <a:pPr marL="0" lvl="0" indent="0" algn="l" rtl="0">
              <a:spcBef>
                <a:spcPts val="0"/>
              </a:spcBef>
              <a:spcAft>
                <a:spcPts val="800"/>
              </a:spcAft>
              <a:buNone/>
            </a:pPr>
            <a:endParaRPr dirty="0"/>
          </a:p>
        </p:txBody>
      </p:sp>
      <p:pic>
        <p:nvPicPr>
          <p:cNvPr id="2" name="Picture 1"/>
          <p:cNvPicPr>
            <a:picLocks noChangeAspect="1"/>
          </p:cNvPicPr>
          <p:nvPr/>
        </p:nvPicPr>
        <p:blipFill>
          <a:blip r:embed="rId3"/>
          <a:stretch>
            <a:fillRect/>
          </a:stretch>
        </p:blipFill>
        <p:spPr>
          <a:xfrm>
            <a:off x="5397274" y="2149670"/>
            <a:ext cx="3353897" cy="24616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4"/>
          <a:stretch>
            <a:fillRect/>
          </a:stretch>
        </p:blipFill>
        <p:spPr>
          <a:xfrm>
            <a:off x="511279" y="2342878"/>
            <a:ext cx="4223415" cy="20752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40371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Interfaces</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4" name="Picture 3"/>
          <p:cNvPicPr>
            <a:picLocks noChangeAspect="1"/>
          </p:cNvPicPr>
          <p:nvPr/>
        </p:nvPicPr>
        <p:blipFill>
          <a:blip r:embed="rId3"/>
          <a:stretch>
            <a:fillRect/>
          </a:stretch>
        </p:blipFill>
        <p:spPr>
          <a:xfrm>
            <a:off x="1868129" y="895092"/>
            <a:ext cx="5939298" cy="4011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 Placeholder 4"/>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3596493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A interface needs to know…</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2300" y="1073050"/>
            <a:ext cx="9144000" cy="4070400"/>
          </a:xfrm>
          <a:prstGeom prst="rect">
            <a:avLst/>
          </a:prstGeom>
        </p:spPr>
        <p:txBody>
          <a:bodyPr spcFirstLastPara="1" wrap="square" lIns="457200" tIns="0" rIns="457200" bIns="914400" anchor="t" anchorCtr="0">
            <a:noAutofit/>
          </a:bodyPr>
          <a:lstStyle/>
          <a:p>
            <a:pPr marL="285750" indent="-285750">
              <a:lnSpc>
                <a:spcPct val="115000"/>
              </a:lnSpc>
            </a:pPr>
            <a:r>
              <a:rPr lang="en-US" sz="1800" dirty="0">
                <a:solidFill>
                  <a:schemeClr val="dk1"/>
                </a:solidFill>
              </a:rPr>
              <a:t>An IP address</a:t>
            </a:r>
          </a:p>
          <a:p>
            <a:pPr marL="285750" indent="-285750">
              <a:lnSpc>
                <a:spcPct val="115000"/>
              </a:lnSpc>
            </a:pPr>
            <a:r>
              <a:rPr lang="en-US" sz="1800" dirty="0">
                <a:solidFill>
                  <a:schemeClr val="dk1"/>
                </a:solidFill>
              </a:rPr>
              <a:t>A default gateway</a:t>
            </a:r>
          </a:p>
          <a:p>
            <a:pPr marL="285750" indent="-285750">
              <a:lnSpc>
                <a:spcPct val="115000"/>
              </a:lnSpc>
            </a:pPr>
            <a:r>
              <a:rPr lang="en-US" sz="1800" dirty="0">
                <a:solidFill>
                  <a:schemeClr val="dk1"/>
                </a:solidFill>
              </a:rPr>
              <a:t>A subnet mask</a:t>
            </a: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spcBef>
                <a:spcPts val="0"/>
              </a:spcBef>
              <a:spcAft>
                <a:spcPts val="800"/>
              </a:spcAft>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A interface needs to know…</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2300" y="1073050"/>
            <a:ext cx="9144000" cy="4070400"/>
          </a:xfrm>
          <a:prstGeom prst="rect">
            <a:avLst/>
          </a:prstGeom>
        </p:spPr>
        <p:txBody>
          <a:bodyPr spcFirstLastPara="1" wrap="square" lIns="457200" tIns="0" rIns="457200" bIns="914400" anchor="t" anchorCtr="0">
            <a:noAutofit/>
          </a:bodyPr>
          <a:lstStyle/>
          <a:p>
            <a:pPr marL="285750" indent="-285750">
              <a:lnSpc>
                <a:spcPct val="115000"/>
              </a:lnSpc>
            </a:pPr>
            <a:r>
              <a:rPr lang="en-US" sz="1800" dirty="0">
                <a:solidFill>
                  <a:schemeClr val="dk1"/>
                </a:solidFill>
              </a:rPr>
              <a:t>An IP address</a:t>
            </a:r>
          </a:p>
          <a:p>
            <a:pPr marL="742950" lvl="1" indent="-285750">
              <a:lnSpc>
                <a:spcPct val="115000"/>
              </a:lnSpc>
            </a:pPr>
            <a:r>
              <a:rPr lang="en-US" sz="1800" dirty="0">
                <a:solidFill>
                  <a:schemeClr val="dk1"/>
                </a:solidFill>
              </a:rPr>
              <a:t>Without this, it doesn’t know what traffic is for it and what isn’t for it.</a:t>
            </a:r>
          </a:p>
          <a:p>
            <a:pPr marL="285750" indent="-285750">
              <a:lnSpc>
                <a:spcPct val="115000"/>
              </a:lnSpc>
            </a:pPr>
            <a:r>
              <a:rPr lang="en-US" sz="1800" dirty="0">
                <a:solidFill>
                  <a:schemeClr val="dk1"/>
                </a:solidFill>
              </a:rPr>
              <a:t>A default gateway</a:t>
            </a:r>
          </a:p>
          <a:p>
            <a:pPr marL="285750" indent="-285750">
              <a:lnSpc>
                <a:spcPct val="115000"/>
              </a:lnSpc>
            </a:pPr>
            <a:r>
              <a:rPr lang="en-US" sz="1800" dirty="0">
                <a:solidFill>
                  <a:schemeClr val="dk1"/>
                </a:solidFill>
              </a:rPr>
              <a:t>A subnet mask</a:t>
            </a: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spcBef>
                <a:spcPts val="0"/>
              </a:spcBef>
              <a:spcAft>
                <a:spcPts val="800"/>
              </a:spcAft>
              <a:buNone/>
            </a:pPr>
            <a:endParaRPr dirty="0"/>
          </a:p>
        </p:txBody>
      </p:sp>
    </p:spTree>
    <p:extLst>
      <p:ext uri="{BB962C8B-B14F-4D97-AF65-F5344CB8AC3E}">
        <p14:creationId xmlns:p14="http://schemas.microsoft.com/office/powerpoint/2010/main" val="1861892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A interface needs to know…</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2300" y="1073050"/>
            <a:ext cx="9144000" cy="4070400"/>
          </a:xfrm>
          <a:prstGeom prst="rect">
            <a:avLst/>
          </a:prstGeom>
        </p:spPr>
        <p:txBody>
          <a:bodyPr spcFirstLastPara="1" wrap="square" lIns="457200" tIns="0" rIns="457200" bIns="914400" anchor="t" anchorCtr="0">
            <a:noAutofit/>
          </a:bodyPr>
          <a:lstStyle/>
          <a:p>
            <a:pPr marL="285750" indent="-285750">
              <a:lnSpc>
                <a:spcPct val="115000"/>
              </a:lnSpc>
            </a:pPr>
            <a:r>
              <a:rPr lang="en-US" sz="1800" dirty="0">
                <a:solidFill>
                  <a:schemeClr val="dk1"/>
                </a:solidFill>
              </a:rPr>
              <a:t>An IP address</a:t>
            </a:r>
          </a:p>
          <a:p>
            <a:pPr marL="742950" lvl="1" indent="-285750">
              <a:lnSpc>
                <a:spcPct val="115000"/>
              </a:lnSpc>
            </a:pPr>
            <a:r>
              <a:rPr lang="en-US" sz="1800" dirty="0">
                <a:solidFill>
                  <a:schemeClr val="dk1"/>
                </a:solidFill>
              </a:rPr>
              <a:t>Without this, it doesn’t know what traffic is for it and what isn’t for it.</a:t>
            </a:r>
          </a:p>
          <a:p>
            <a:pPr marL="285750" indent="-285750">
              <a:lnSpc>
                <a:spcPct val="115000"/>
              </a:lnSpc>
            </a:pPr>
            <a:r>
              <a:rPr lang="en-US" sz="1800" dirty="0">
                <a:solidFill>
                  <a:schemeClr val="dk1"/>
                </a:solidFill>
              </a:rPr>
              <a:t>A default gateway</a:t>
            </a:r>
          </a:p>
          <a:p>
            <a:pPr marL="742950" lvl="1" indent="-285750">
              <a:lnSpc>
                <a:spcPct val="115000"/>
              </a:lnSpc>
            </a:pPr>
            <a:r>
              <a:rPr lang="en-US" sz="1800" dirty="0">
                <a:solidFill>
                  <a:schemeClr val="dk1"/>
                </a:solidFill>
              </a:rPr>
              <a:t>This is where you forward traffic that goes to some other network.</a:t>
            </a:r>
          </a:p>
          <a:p>
            <a:pPr marL="285750" indent="-285750">
              <a:lnSpc>
                <a:spcPct val="115000"/>
              </a:lnSpc>
            </a:pPr>
            <a:r>
              <a:rPr lang="en-US" sz="1800" dirty="0">
                <a:solidFill>
                  <a:schemeClr val="dk1"/>
                </a:solidFill>
              </a:rPr>
              <a:t>A subnet mask</a:t>
            </a: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spcBef>
                <a:spcPts val="0"/>
              </a:spcBef>
              <a:spcAft>
                <a:spcPts val="800"/>
              </a:spcAft>
              <a:buNone/>
            </a:pPr>
            <a:endParaRPr dirty="0"/>
          </a:p>
        </p:txBody>
      </p:sp>
    </p:spTree>
    <p:extLst>
      <p:ext uri="{BB962C8B-B14F-4D97-AF65-F5344CB8AC3E}">
        <p14:creationId xmlns:p14="http://schemas.microsoft.com/office/powerpoint/2010/main" val="1414221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A interface needs to know…</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2300" y="1073050"/>
            <a:ext cx="9144000" cy="4070400"/>
          </a:xfrm>
          <a:prstGeom prst="rect">
            <a:avLst/>
          </a:prstGeom>
        </p:spPr>
        <p:txBody>
          <a:bodyPr spcFirstLastPara="1" wrap="square" lIns="457200" tIns="0" rIns="457200" bIns="914400" anchor="t" anchorCtr="0">
            <a:noAutofit/>
          </a:bodyPr>
          <a:lstStyle/>
          <a:p>
            <a:pPr marL="285750" indent="-285750">
              <a:lnSpc>
                <a:spcPct val="115000"/>
              </a:lnSpc>
            </a:pPr>
            <a:r>
              <a:rPr lang="en-US" sz="1800" dirty="0">
                <a:solidFill>
                  <a:schemeClr val="dk1"/>
                </a:solidFill>
              </a:rPr>
              <a:t>An IP address</a:t>
            </a:r>
          </a:p>
          <a:p>
            <a:pPr marL="742950" lvl="1" indent="-285750">
              <a:lnSpc>
                <a:spcPct val="115000"/>
              </a:lnSpc>
            </a:pPr>
            <a:r>
              <a:rPr lang="en-US" sz="1800" dirty="0">
                <a:solidFill>
                  <a:schemeClr val="dk1"/>
                </a:solidFill>
              </a:rPr>
              <a:t>Without this, it doesn’t know what traffic is for it and what isn’t for it.</a:t>
            </a:r>
          </a:p>
          <a:p>
            <a:pPr marL="285750" indent="-285750">
              <a:lnSpc>
                <a:spcPct val="115000"/>
              </a:lnSpc>
            </a:pPr>
            <a:r>
              <a:rPr lang="en-US" sz="1800" dirty="0">
                <a:solidFill>
                  <a:schemeClr val="dk1"/>
                </a:solidFill>
              </a:rPr>
              <a:t>A default gateway</a:t>
            </a:r>
          </a:p>
          <a:p>
            <a:pPr marL="742950" lvl="1" indent="-285750">
              <a:lnSpc>
                <a:spcPct val="115000"/>
              </a:lnSpc>
            </a:pPr>
            <a:r>
              <a:rPr lang="en-US" sz="1800" dirty="0">
                <a:solidFill>
                  <a:schemeClr val="dk1"/>
                </a:solidFill>
              </a:rPr>
              <a:t>This is where you forward traffic that goes to some other network.</a:t>
            </a:r>
          </a:p>
          <a:p>
            <a:pPr marL="285750" indent="-285750">
              <a:lnSpc>
                <a:spcPct val="115000"/>
              </a:lnSpc>
            </a:pPr>
            <a:r>
              <a:rPr lang="en-US" sz="1800" dirty="0">
                <a:solidFill>
                  <a:schemeClr val="dk1"/>
                </a:solidFill>
              </a:rPr>
              <a:t>A subnet mask</a:t>
            </a:r>
          </a:p>
          <a:p>
            <a:pPr marL="742950" lvl="1" indent="-285750">
              <a:lnSpc>
                <a:spcPct val="115000"/>
              </a:lnSpc>
            </a:pPr>
            <a:r>
              <a:rPr lang="en-US" sz="1800" dirty="0">
                <a:solidFill>
                  <a:schemeClr val="dk1"/>
                </a:solidFill>
              </a:rPr>
              <a:t>Determines what gets sent to the local network vs what goes to the default gateway.</a:t>
            </a:r>
          </a:p>
          <a:p>
            <a:pPr marL="742950" lvl="1" indent="-285750">
              <a:lnSpc>
                <a:spcPct val="115000"/>
              </a:lnSpc>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spcBef>
                <a:spcPts val="0"/>
              </a:spcBef>
              <a:spcAft>
                <a:spcPts val="800"/>
              </a:spcAft>
              <a:buNone/>
            </a:pPr>
            <a:endParaRPr dirty="0"/>
          </a:p>
        </p:txBody>
      </p:sp>
    </p:spTree>
    <p:extLst>
      <p:ext uri="{BB962C8B-B14F-4D97-AF65-F5344CB8AC3E}">
        <p14:creationId xmlns:p14="http://schemas.microsoft.com/office/powerpoint/2010/main" val="3435535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5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Let’s say you’re at home…</a:t>
            </a:r>
            <a:endParaRPr dirty="0"/>
          </a:p>
        </p:txBody>
      </p:sp>
      <p:sp>
        <p:nvSpPr>
          <p:cNvPr id="1043" name="Google Shape;1043;p5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265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A packet’s path </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75" y="836075"/>
            <a:ext cx="9144000" cy="40704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800" dirty="0">
              <a:solidFill>
                <a:schemeClr val="dk1"/>
              </a:solidFill>
            </a:endParaRPr>
          </a:p>
          <a:p>
            <a:pPr marL="0" lvl="0" indent="0" algn="l" rtl="0">
              <a:spcBef>
                <a:spcPts val="0"/>
              </a:spcBef>
              <a:spcAft>
                <a:spcPts val="800"/>
              </a:spcAft>
              <a:buNone/>
            </a:pPr>
            <a:endParaRPr dirty="0"/>
          </a:p>
        </p:txBody>
      </p:sp>
      <p:pic>
        <p:nvPicPr>
          <p:cNvPr id="2" name="Picture 1"/>
          <p:cNvPicPr>
            <a:picLocks noChangeAspect="1"/>
          </p:cNvPicPr>
          <p:nvPr/>
        </p:nvPicPr>
        <p:blipFill>
          <a:blip r:embed="rId3"/>
          <a:stretch>
            <a:fillRect/>
          </a:stretch>
        </p:blipFill>
        <p:spPr>
          <a:xfrm>
            <a:off x="3924300" y="1924050"/>
            <a:ext cx="1295400" cy="1295400"/>
          </a:xfrm>
          <a:prstGeom prst="rect">
            <a:avLst/>
          </a:prstGeom>
        </p:spPr>
      </p:pic>
      <p:sp>
        <p:nvSpPr>
          <p:cNvPr id="3" name="TextBox 2"/>
          <p:cNvSpPr txBox="1"/>
          <p:nvPr/>
        </p:nvSpPr>
        <p:spPr>
          <a:xfrm>
            <a:off x="2585884" y="1621675"/>
            <a:ext cx="4581832" cy="461665"/>
          </a:xfrm>
          <a:prstGeom prst="rect">
            <a:avLst/>
          </a:prstGeom>
          <a:noFill/>
        </p:spPr>
        <p:txBody>
          <a:bodyPr wrap="square" rtlCol="0">
            <a:spAutoFit/>
          </a:bodyPr>
          <a:lstStyle/>
          <a:p>
            <a:r>
              <a:rPr lang="en-US" sz="2400" dirty="0"/>
              <a:t>I </a:t>
            </a:r>
            <a:r>
              <a:rPr lang="en-US" sz="2400" dirty="0" err="1"/>
              <a:t>wanna</a:t>
            </a:r>
            <a:r>
              <a:rPr lang="en-US" sz="2400" dirty="0"/>
              <a:t> talk to Google….</a:t>
            </a:r>
          </a:p>
        </p:txBody>
      </p:sp>
      <p:sp>
        <p:nvSpPr>
          <p:cNvPr id="4" name="TextBox 3"/>
          <p:cNvSpPr txBox="1"/>
          <p:nvPr/>
        </p:nvSpPr>
        <p:spPr>
          <a:xfrm>
            <a:off x="2399071" y="3219450"/>
            <a:ext cx="4955458"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I’m not Google, so I better use my send the packet to my default gateway…</a:t>
            </a:r>
          </a:p>
        </p:txBody>
      </p:sp>
    </p:spTree>
    <p:extLst>
      <p:ext uri="{BB962C8B-B14F-4D97-AF65-F5344CB8AC3E}">
        <p14:creationId xmlns:p14="http://schemas.microsoft.com/office/powerpoint/2010/main" val="12648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A packet’s path </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75" y="836075"/>
            <a:ext cx="9144000" cy="40704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800" dirty="0">
              <a:solidFill>
                <a:schemeClr val="dk1"/>
              </a:solidFill>
            </a:endParaRPr>
          </a:p>
          <a:p>
            <a:pPr marL="0" lvl="0" indent="0" algn="l" rtl="0">
              <a:spcBef>
                <a:spcPts val="0"/>
              </a:spcBef>
              <a:spcAft>
                <a:spcPts val="800"/>
              </a:spcAft>
              <a:buNone/>
            </a:pPr>
            <a:endParaRPr dirty="0"/>
          </a:p>
        </p:txBody>
      </p:sp>
      <p:pic>
        <p:nvPicPr>
          <p:cNvPr id="2" name="Picture 1"/>
          <p:cNvPicPr>
            <a:picLocks noChangeAspect="1"/>
          </p:cNvPicPr>
          <p:nvPr/>
        </p:nvPicPr>
        <p:blipFill>
          <a:blip r:embed="rId3"/>
          <a:stretch>
            <a:fillRect/>
          </a:stretch>
        </p:blipFill>
        <p:spPr>
          <a:xfrm>
            <a:off x="797642" y="2925693"/>
            <a:ext cx="1295400" cy="1295400"/>
          </a:xfrm>
          <a:prstGeom prst="rect">
            <a:avLst/>
          </a:prstGeom>
        </p:spPr>
      </p:pic>
      <p:sp>
        <p:nvSpPr>
          <p:cNvPr id="4" name="TextBox 3"/>
          <p:cNvSpPr txBox="1"/>
          <p:nvPr/>
        </p:nvSpPr>
        <p:spPr>
          <a:xfrm>
            <a:off x="3854247" y="836075"/>
            <a:ext cx="2241754" cy="400110"/>
          </a:xfrm>
          <a:prstGeom prst="rect">
            <a:avLst/>
          </a:prstGeom>
          <a:noFill/>
        </p:spPr>
        <p:txBody>
          <a:bodyPr wrap="square" rtlCol="0">
            <a:spAutoFit/>
          </a:bodyPr>
          <a:lstStyle/>
          <a:p>
            <a:r>
              <a:rPr lang="en-US" sz="2000" dirty="0"/>
              <a:t>192.168.1.1</a:t>
            </a:r>
          </a:p>
        </p:txBody>
      </p:sp>
      <p:pic>
        <p:nvPicPr>
          <p:cNvPr id="6" name="Picture 5"/>
          <p:cNvPicPr>
            <a:picLocks noChangeAspect="1"/>
          </p:cNvPicPr>
          <p:nvPr/>
        </p:nvPicPr>
        <p:blipFill>
          <a:blip r:embed="rId4"/>
          <a:stretch>
            <a:fillRect/>
          </a:stretch>
        </p:blipFill>
        <p:spPr>
          <a:xfrm>
            <a:off x="3509502" y="1182125"/>
            <a:ext cx="2400300" cy="1543050"/>
          </a:xfrm>
          <a:prstGeom prst="rect">
            <a:avLst/>
          </a:prstGeom>
        </p:spPr>
      </p:pic>
      <p:cxnSp>
        <p:nvCxnSpPr>
          <p:cNvPr id="8" name="Straight Connector 7"/>
          <p:cNvCxnSpPr/>
          <p:nvPr/>
        </p:nvCxnSpPr>
        <p:spPr>
          <a:xfrm flipV="1">
            <a:off x="1877961" y="2257996"/>
            <a:ext cx="2095689" cy="1067807"/>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42834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A packet’s path </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75" y="836075"/>
            <a:ext cx="9144000" cy="40704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800" dirty="0">
              <a:solidFill>
                <a:schemeClr val="dk1"/>
              </a:solidFill>
            </a:endParaRPr>
          </a:p>
          <a:p>
            <a:pPr marL="0" lvl="0" indent="0" algn="l" rtl="0">
              <a:spcBef>
                <a:spcPts val="0"/>
              </a:spcBef>
              <a:spcAft>
                <a:spcPts val="800"/>
              </a:spcAft>
              <a:buNone/>
            </a:pPr>
            <a:endParaRPr dirty="0"/>
          </a:p>
        </p:txBody>
      </p:sp>
      <p:pic>
        <p:nvPicPr>
          <p:cNvPr id="2" name="Picture 1"/>
          <p:cNvPicPr>
            <a:picLocks noChangeAspect="1"/>
          </p:cNvPicPr>
          <p:nvPr/>
        </p:nvPicPr>
        <p:blipFill>
          <a:blip r:embed="rId3"/>
          <a:stretch>
            <a:fillRect/>
          </a:stretch>
        </p:blipFill>
        <p:spPr>
          <a:xfrm>
            <a:off x="797642" y="2925693"/>
            <a:ext cx="1295400" cy="1295400"/>
          </a:xfrm>
          <a:prstGeom prst="rect">
            <a:avLst/>
          </a:prstGeom>
        </p:spPr>
      </p:pic>
      <p:sp>
        <p:nvSpPr>
          <p:cNvPr id="4" name="TextBox 3"/>
          <p:cNvSpPr txBox="1"/>
          <p:nvPr/>
        </p:nvSpPr>
        <p:spPr>
          <a:xfrm>
            <a:off x="3854247" y="836075"/>
            <a:ext cx="2241754" cy="400110"/>
          </a:xfrm>
          <a:prstGeom prst="rect">
            <a:avLst/>
          </a:prstGeom>
          <a:noFill/>
        </p:spPr>
        <p:txBody>
          <a:bodyPr wrap="square" rtlCol="0">
            <a:spAutoFit/>
          </a:bodyPr>
          <a:lstStyle/>
          <a:p>
            <a:r>
              <a:rPr lang="en-US" sz="2000" dirty="0"/>
              <a:t>ISP Router</a:t>
            </a:r>
          </a:p>
        </p:txBody>
      </p:sp>
      <p:pic>
        <p:nvPicPr>
          <p:cNvPr id="6" name="Picture 5"/>
          <p:cNvPicPr>
            <a:picLocks noChangeAspect="1"/>
          </p:cNvPicPr>
          <p:nvPr/>
        </p:nvPicPr>
        <p:blipFill>
          <a:blip r:embed="rId4"/>
          <a:stretch>
            <a:fillRect/>
          </a:stretch>
        </p:blipFill>
        <p:spPr>
          <a:xfrm>
            <a:off x="1877961" y="2240311"/>
            <a:ext cx="1875928" cy="1205954"/>
          </a:xfrm>
          <a:prstGeom prst="rect">
            <a:avLst/>
          </a:prstGeom>
        </p:spPr>
      </p:pic>
      <p:cxnSp>
        <p:nvCxnSpPr>
          <p:cNvPr id="8" name="Straight Connector 7"/>
          <p:cNvCxnSpPr/>
          <p:nvPr/>
        </p:nvCxnSpPr>
        <p:spPr>
          <a:xfrm flipV="1">
            <a:off x="1877961" y="3106994"/>
            <a:ext cx="363794" cy="218810"/>
          </a:xfrm>
          <a:prstGeom prst="line">
            <a:avLst/>
          </a:prstGeom>
        </p:spPr>
        <p:style>
          <a:lnRef idx="3">
            <a:schemeClr val="accent2"/>
          </a:lnRef>
          <a:fillRef idx="0">
            <a:schemeClr val="accent2"/>
          </a:fillRef>
          <a:effectRef idx="2">
            <a:schemeClr val="accent2"/>
          </a:effectRef>
          <a:fontRef idx="minor">
            <a:schemeClr val="tx1"/>
          </a:fontRef>
        </p:style>
      </p:cxnSp>
      <p:pic>
        <p:nvPicPr>
          <p:cNvPr id="5" name="Picture 4"/>
          <p:cNvPicPr>
            <a:picLocks noChangeAspect="1"/>
          </p:cNvPicPr>
          <p:nvPr/>
        </p:nvPicPr>
        <p:blipFill>
          <a:blip r:embed="rId5"/>
          <a:stretch>
            <a:fillRect/>
          </a:stretch>
        </p:blipFill>
        <p:spPr>
          <a:xfrm>
            <a:off x="3854247" y="1246360"/>
            <a:ext cx="1438275" cy="1304925"/>
          </a:xfrm>
          <a:prstGeom prst="rect">
            <a:avLst/>
          </a:prstGeom>
        </p:spPr>
      </p:pic>
      <p:cxnSp>
        <p:nvCxnSpPr>
          <p:cNvPr id="11" name="Straight Connector 10"/>
          <p:cNvCxnSpPr/>
          <p:nvPr/>
        </p:nvCxnSpPr>
        <p:spPr>
          <a:xfrm flipV="1">
            <a:off x="3121741" y="2230136"/>
            <a:ext cx="851909" cy="321149"/>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1089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5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 little history….</a:t>
            </a:r>
            <a:endParaRPr dirty="0"/>
          </a:p>
        </p:txBody>
      </p:sp>
      <p:sp>
        <p:nvSpPr>
          <p:cNvPr id="1043" name="Google Shape;1043;p5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A packet’s path </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75" y="836075"/>
            <a:ext cx="9144000" cy="40704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800" dirty="0">
              <a:solidFill>
                <a:schemeClr val="dk1"/>
              </a:solidFill>
            </a:endParaRPr>
          </a:p>
          <a:p>
            <a:pPr marL="0" lvl="0" indent="0" algn="l" rtl="0">
              <a:spcBef>
                <a:spcPts val="0"/>
              </a:spcBef>
              <a:spcAft>
                <a:spcPts val="800"/>
              </a:spcAft>
              <a:buNone/>
            </a:pPr>
            <a:endParaRPr dirty="0"/>
          </a:p>
        </p:txBody>
      </p:sp>
      <p:pic>
        <p:nvPicPr>
          <p:cNvPr id="2" name="Picture 1"/>
          <p:cNvPicPr>
            <a:picLocks noChangeAspect="1"/>
          </p:cNvPicPr>
          <p:nvPr/>
        </p:nvPicPr>
        <p:blipFill>
          <a:blip r:embed="rId3"/>
          <a:stretch>
            <a:fillRect/>
          </a:stretch>
        </p:blipFill>
        <p:spPr>
          <a:xfrm>
            <a:off x="797642" y="2925693"/>
            <a:ext cx="1295400" cy="1295400"/>
          </a:xfrm>
          <a:prstGeom prst="rect">
            <a:avLst/>
          </a:prstGeom>
        </p:spPr>
      </p:pic>
      <p:sp>
        <p:nvSpPr>
          <p:cNvPr id="4" name="TextBox 3"/>
          <p:cNvSpPr txBox="1"/>
          <p:nvPr/>
        </p:nvSpPr>
        <p:spPr>
          <a:xfrm>
            <a:off x="3854247" y="836075"/>
            <a:ext cx="2241754" cy="400110"/>
          </a:xfrm>
          <a:prstGeom prst="rect">
            <a:avLst/>
          </a:prstGeom>
          <a:noFill/>
        </p:spPr>
        <p:txBody>
          <a:bodyPr wrap="square" rtlCol="0">
            <a:spAutoFit/>
          </a:bodyPr>
          <a:lstStyle/>
          <a:p>
            <a:r>
              <a:rPr lang="en-US" sz="2000" dirty="0"/>
              <a:t>ISP Router</a:t>
            </a:r>
          </a:p>
        </p:txBody>
      </p:sp>
      <p:pic>
        <p:nvPicPr>
          <p:cNvPr id="6" name="Picture 5"/>
          <p:cNvPicPr>
            <a:picLocks noChangeAspect="1"/>
          </p:cNvPicPr>
          <p:nvPr/>
        </p:nvPicPr>
        <p:blipFill>
          <a:blip r:embed="rId4"/>
          <a:stretch>
            <a:fillRect/>
          </a:stretch>
        </p:blipFill>
        <p:spPr>
          <a:xfrm>
            <a:off x="1877961" y="2240311"/>
            <a:ext cx="1875928" cy="1205954"/>
          </a:xfrm>
          <a:prstGeom prst="rect">
            <a:avLst/>
          </a:prstGeom>
        </p:spPr>
      </p:pic>
      <p:cxnSp>
        <p:nvCxnSpPr>
          <p:cNvPr id="8" name="Straight Connector 7"/>
          <p:cNvCxnSpPr/>
          <p:nvPr/>
        </p:nvCxnSpPr>
        <p:spPr>
          <a:xfrm flipV="1">
            <a:off x="1877961" y="3106994"/>
            <a:ext cx="363794" cy="218810"/>
          </a:xfrm>
          <a:prstGeom prst="line">
            <a:avLst/>
          </a:prstGeom>
        </p:spPr>
        <p:style>
          <a:lnRef idx="3">
            <a:schemeClr val="accent2"/>
          </a:lnRef>
          <a:fillRef idx="0">
            <a:schemeClr val="accent2"/>
          </a:fillRef>
          <a:effectRef idx="2">
            <a:schemeClr val="accent2"/>
          </a:effectRef>
          <a:fontRef idx="minor">
            <a:schemeClr val="tx1"/>
          </a:fontRef>
        </p:style>
      </p:cxnSp>
      <p:pic>
        <p:nvPicPr>
          <p:cNvPr id="5" name="Picture 4"/>
          <p:cNvPicPr>
            <a:picLocks noChangeAspect="1"/>
          </p:cNvPicPr>
          <p:nvPr/>
        </p:nvPicPr>
        <p:blipFill>
          <a:blip r:embed="rId5"/>
          <a:stretch>
            <a:fillRect/>
          </a:stretch>
        </p:blipFill>
        <p:spPr>
          <a:xfrm>
            <a:off x="3854247" y="1246360"/>
            <a:ext cx="1438275" cy="1304925"/>
          </a:xfrm>
          <a:prstGeom prst="rect">
            <a:avLst/>
          </a:prstGeom>
        </p:spPr>
      </p:pic>
      <p:cxnSp>
        <p:nvCxnSpPr>
          <p:cNvPr id="11" name="Straight Connector 10"/>
          <p:cNvCxnSpPr/>
          <p:nvPr/>
        </p:nvCxnSpPr>
        <p:spPr>
          <a:xfrm flipV="1">
            <a:off x="3121741" y="2230136"/>
            <a:ext cx="851909" cy="321149"/>
          </a:xfrm>
          <a:prstGeom prst="line">
            <a:avLst/>
          </a:prstGeom>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5"/>
          <a:stretch>
            <a:fillRect/>
          </a:stretch>
        </p:blipFill>
        <p:spPr>
          <a:xfrm>
            <a:off x="6828507" y="925211"/>
            <a:ext cx="1438275" cy="1304925"/>
          </a:xfrm>
          <a:prstGeom prst="rect">
            <a:avLst/>
          </a:prstGeom>
        </p:spPr>
      </p:pic>
      <p:pic>
        <p:nvPicPr>
          <p:cNvPr id="13" name="Picture 12"/>
          <p:cNvPicPr>
            <a:picLocks noChangeAspect="1"/>
          </p:cNvPicPr>
          <p:nvPr/>
        </p:nvPicPr>
        <p:blipFill>
          <a:blip r:embed="rId5"/>
          <a:stretch>
            <a:fillRect/>
          </a:stretch>
        </p:blipFill>
        <p:spPr>
          <a:xfrm>
            <a:off x="6726888" y="2505159"/>
            <a:ext cx="1438275" cy="1304925"/>
          </a:xfrm>
          <a:prstGeom prst="rect">
            <a:avLst/>
          </a:prstGeom>
        </p:spPr>
      </p:pic>
      <p:pic>
        <p:nvPicPr>
          <p:cNvPr id="14" name="Picture 13"/>
          <p:cNvPicPr>
            <a:picLocks noChangeAspect="1"/>
          </p:cNvPicPr>
          <p:nvPr/>
        </p:nvPicPr>
        <p:blipFill>
          <a:blip r:embed="rId5"/>
          <a:stretch>
            <a:fillRect/>
          </a:stretch>
        </p:blipFill>
        <p:spPr>
          <a:xfrm>
            <a:off x="5054589" y="3216399"/>
            <a:ext cx="1438275" cy="1304925"/>
          </a:xfrm>
          <a:prstGeom prst="rect">
            <a:avLst/>
          </a:prstGeom>
        </p:spPr>
      </p:pic>
      <p:pic>
        <p:nvPicPr>
          <p:cNvPr id="15" name="Picture 14"/>
          <p:cNvPicPr>
            <a:picLocks noChangeAspect="1"/>
          </p:cNvPicPr>
          <p:nvPr/>
        </p:nvPicPr>
        <p:blipFill>
          <a:blip r:embed="rId5"/>
          <a:stretch>
            <a:fillRect/>
          </a:stretch>
        </p:blipFill>
        <p:spPr>
          <a:xfrm>
            <a:off x="3583287" y="2628248"/>
            <a:ext cx="1438275" cy="1304925"/>
          </a:xfrm>
          <a:prstGeom prst="rect">
            <a:avLst/>
          </a:prstGeom>
        </p:spPr>
      </p:pic>
      <p:cxnSp>
        <p:nvCxnSpPr>
          <p:cNvPr id="16" name="Straight Connector 15"/>
          <p:cNvCxnSpPr>
            <a:stCxn id="5" idx="2"/>
          </p:cNvCxnSpPr>
          <p:nvPr/>
        </p:nvCxnSpPr>
        <p:spPr>
          <a:xfrm flipH="1">
            <a:off x="4424517" y="2551285"/>
            <a:ext cx="148868" cy="353352"/>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Straight Connector 17"/>
          <p:cNvCxnSpPr/>
          <p:nvPr/>
        </p:nvCxnSpPr>
        <p:spPr>
          <a:xfrm>
            <a:off x="4754707" y="3616509"/>
            <a:ext cx="537815" cy="252352"/>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flipH="1">
            <a:off x="6272783" y="3573393"/>
            <a:ext cx="713613" cy="219792"/>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flipH="1">
            <a:off x="7398776" y="2204648"/>
            <a:ext cx="35797" cy="525078"/>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56675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Eventually….</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75" y="836075"/>
            <a:ext cx="9144000" cy="40704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800" dirty="0">
              <a:solidFill>
                <a:schemeClr val="dk1"/>
              </a:solidFill>
            </a:endParaRPr>
          </a:p>
          <a:p>
            <a:pPr marL="0" lvl="0" indent="0" algn="l" rtl="0">
              <a:spcBef>
                <a:spcPts val="0"/>
              </a:spcBef>
              <a:spcAft>
                <a:spcPts val="800"/>
              </a:spcAft>
              <a:buNone/>
            </a:pPr>
            <a:endParaRPr dirty="0"/>
          </a:p>
        </p:txBody>
      </p:sp>
      <p:sp>
        <p:nvSpPr>
          <p:cNvPr id="4" name="TextBox 3"/>
          <p:cNvSpPr txBox="1"/>
          <p:nvPr/>
        </p:nvSpPr>
        <p:spPr>
          <a:xfrm>
            <a:off x="3062990" y="884943"/>
            <a:ext cx="3280200" cy="400110"/>
          </a:xfrm>
          <a:prstGeom prst="rect">
            <a:avLst/>
          </a:prstGeom>
          <a:noFill/>
        </p:spPr>
        <p:txBody>
          <a:bodyPr wrap="square" rtlCol="0">
            <a:spAutoFit/>
          </a:bodyPr>
          <a:lstStyle/>
          <a:p>
            <a:r>
              <a:rPr lang="en-US" sz="2000" dirty="0"/>
              <a:t>Backbone (Core) Router</a:t>
            </a:r>
          </a:p>
        </p:txBody>
      </p:sp>
      <p:pic>
        <p:nvPicPr>
          <p:cNvPr id="5" name="Picture 4"/>
          <p:cNvPicPr>
            <a:picLocks noChangeAspect="1"/>
          </p:cNvPicPr>
          <p:nvPr/>
        </p:nvPicPr>
        <p:blipFill>
          <a:blip r:embed="rId3"/>
          <a:stretch>
            <a:fillRect/>
          </a:stretch>
        </p:blipFill>
        <p:spPr>
          <a:xfrm>
            <a:off x="2800810" y="1236185"/>
            <a:ext cx="3542380" cy="3213947"/>
          </a:xfrm>
          <a:prstGeom prst="rect">
            <a:avLst/>
          </a:prstGeom>
        </p:spPr>
      </p:pic>
    </p:spTree>
    <p:extLst>
      <p:ext uri="{BB962C8B-B14F-4D97-AF65-F5344CB8AC3E}">
        <p14:creationId xmlns:p14="http://schemas.microsoft.com/office/powerpoint/2010/main" val="2426139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Eventually….</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75" y="836075"/>
            <a:ext cx="9144000" cy="40704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800" dirty="0">
              <a:solidFill>
                <a:schemeClr val="dk1"/>
              </a:solidFill>
            </a:endParaRPr>
          </a:p>
          <a:p>
            <a:pPr marL="0" lvl="0" indent="0" algn="l" rtl="0">
              <a:spcBef>
                <a:spcPts val="0"/>
              </a:spcBef>
              <a:spcAft>
                <a:spcPts val="800"/>
              </a:spcAft>
              <a:buNone/>
            </a:pPr>
            <a:endParaRPr dirty="0"/>
          </a:p>
        </p:txBody>
      </p:sp>
      <p:pic>
        <p:nvPicPr>
          <p:cNvPr id="1028" name="Picture 4" descr="Image result for backbone ro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407" y="804724"/>
            <a:ext cx="3533923" cy="39586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p:cNvPicPr>
            <a:picLocks noChangeAspect="1"/>
          </p:cNvPicPr>
          <p:nvPr/>
        </p:nvPicPr>
        <p:blipFill>
          <a:blip r:embed="rId4"/>
          <a:stretch>
            <a:fillRect/>
          </a:stretch>
        </p:blipFill>
        <p:spPr>
          <a:xfrm>
            <a:off x="5486781" y="883629"/>
            <a:ext cx="2557746" cy="37948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60132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Route</a:t>
            </a:r>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en-US" sz="2400" dirty="0"/>
              <a:t>Look at the man page and -- help page for traceroute</a:t>
            </a:r>
          </a:p>
          <a:p>
            <a:r>
              <a:rPr lang="en-US" sz="2400" dirty="0"/>
              <a:t>Use the command to trace the path of a website of your choosing. Take note of how many “hops” occurred.</a:t>
            </a:r>
          </a:p>
          <a:p>
            <a:r>
              <a:rPr lang="en-US" sz="2400" dirty="0"/>
              <a:t>What do each of these hops indicate? </a:t>
            </a:r>
          </a:p>
          <a:p>
            <a:r>
              <a:rPr lang="en-US" sz="2400" dirty="0"/>
              <a:t>Run the command again on the same website. Was the same path taken?</a:t>
            </a:r>
          </a:p>
          <a:p>
            <a:r>
              <a:rPr lang="en-US" sz="2400" dirty="0"/>
              <a:t>Did some “hops” time out? Why?</a:t>
            </a:r>
          </a:p>
        </p:txBody>
      </p:sp>
      <p:sp>
        <p:nvSpPr>
          <p:cNvPr id="5" name="Title 4"/>
          <p:cNvSpPr>
            <a:spLocks noGrp="1"/>
          </p:cNvSpPr>
          <p:nvPr>
            <p:ph type="title" idx="3"/>
          </p:nvPr>
        </p:nvSpPr>
        <p:spPr/>
        <p:txBody>
          <a:bodyPr/>
          <a:lstStyle/>
          <a:p>
            <a:endParaRPr lang="en-US"/>
          </a:p>
        </p:txBody>
      </p:sp>
      <p:sp>
        <p:nvSpPr>
          <p:cNvPr id="6" name="Subtitle 5"/>
          <p:cNvSpPr>
            <a:spLocks noGrp="1"/>
          </p:cNvSpPr>
          <p:nvPr>
            <p:ph type="subTitle" idx="4"/>
          </p:nvPr>
        </p:nvSpPr>
        <p:spPr/>
        <p:txBody>
          <a:bodyPr/>
          <a:lstStyle/>
          <a:p>
            <a:endParaRPr lang="en-US"/>
          </a:p>
        </p:txBody>
      </p:sp>
    </p:spTree>
    <p:extLst>
      <p:ext uri="{BB962C8B-B14F-4D97-AF65-F5344CB8AC3E}">
        <p14:creationId xmlns:p14="http://schemas.microsoft.com/office/powerpoint/2010/main" val="1212505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64" name="Google Shape;1064;p58"/>
          <p:cNvSpPr txBox="1"/>
          <p:nvPr/>
        </p:nvSpPr>
        <p:spPr>
          <a:xfrm>
            <a:off x="2391825" y="3471325"/>
            <a:ext cx="4243800" cy="67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90000"/>
                </a:solidFill>
                <a:latin typeface="Roboto Mono"/>
                <a:ea typeface="Roboto Mono"/>
                <a:cs typeface="Roboto Mono"/>
                <a:sym typeface="Roboto Mono"/>
              </a:rPr>
              <a:t>Linux History and Distros</a:t>
            </a:r>
            <a:endParaRPr>
              <a:solidFill>
                <a:srgbClr val="990000"/>
              </a:solidFill>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5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Common ifconfig Commands</a:t>
            </a:r>
            <a:endParaRPr dirty="0"/>
          </a:p>
        </p:txBody>
      </p:sp>
      <p:sp>
        <p:nvSpPr>
          <p:cNvPr id="1070" name="Google Shape;1070;p5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ifconfig</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2300" y="1073050"/>
            <a:ext cx="9144000" cy="4070400"/>
          </a:xfrm>
          <a:prstGeom prst="rect">
            <a:avLst/>
          </a:prstGeom>
        </p:spPr>
        <p:txBody>
          <a:bodyPr spcFirstLastPara="1" wrap="square" lIns="457200" tIns="0" rIns="457200" bIns="914400" anchor="t" anchorCtr="0">
            <a:noAutofit/>
          </a:bodyPr>
          <a:lstStyle/>
          <a:p>
            <a:pPr marL="457200" lvl="1" indent="0">
              <a:lnSpc>
                <a:spcPct val="115000"/>
              </a:lnSpc>
              <a:buNone/>
            </a:pPr>
            <a:r>
              <a:rPr lang="en-US" sz="2400" dirty="0">
                <a:solidFill>
                  <a:schemeClr val="dk1"/>
                </a:solidFill>
              </a:rPr>
              <a:t>Try to do the following:</a:t>
            </a:r>
          </a:p>
          <a:p>
            <a:pPr marL="800100" lvl="1" indent="-342900">
              <a:lnSpc>
                <a:spcPct val="115000"/>
              </a:lnSpc>
            </a:pPr>
            <a:r>
              <a:rPr lang="en-US" sz="2000" dirty="0">
                <a:solidFill>
                  <a:schemeClr val="dk1"/>
                </a:solidFill>
              </a:rPr>
              <a:t>Display compact output</a:t>
            </a:r>
          </a:p>
          <a:p>
            <a:pPr marL="800100" lvl="1" indent="-342900">
              <a:lnSpc>
                <a:spcPct val="115000"/>
              </a:lnSpc>
            </a:pPr>
            <a:r>
              <a:rPr lang="en-US" sz="2000" dirty="0">
                <a:solidFill>
                  <a:schemeClr val="dk1"/>
                </a:solidFill>
              </a:rPr>
              <a:t>Bring the interface up and down</a:t>
            </a:r>
          </a:p>
          <a:p>
            <a:pPr marL="800100" lvl="1" indent="-342900">
              <a:lnSpc>
                <a:spcPct val="115000"/>
              </a:lnSpc>
            </a:pPr>
            <a:r>
              <a:rPr lang="en-US" sz="2000" dirty="0">
                <a:solidFill>
                  <a:schemeClr val="dk1"/>
                </a:solidFill>
              </a:rPr>
              <a:t>Enable promiscuous mode (and disable)</a:t>
            </a:r>
          </a:p>
          <a:p>
            <a:pPr marL="800100" lvl="1" indent="-342900">
              <a:lnSpc>
                <a:spcPct val="115000"/>
              </a:lnSpc>
            </a:pPr>
            <a:endParaRPr lang="en-US" sz="2000" dirty="0">
              <a:solidFill>
                <a:schemeClr val="dk1"/>
              </a:solidFill>
            </a:endParaRPr>
          </a:p>
          <a:p>
            <a:pPr marL="800100" lvl="1" indent="-342900">
              <a:lnSpc>
                <a:spcPct val="115000"/>
              </a:lnSpc>
            </a:pPr>
            <a:endParaRPr sz="24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spcBef>
                <a:spcPts val="0"/>
              </a:spcBef>
              <a:spcAft>
                <a:spcPts val="800"/>
              </a:spcAft>
              <a:buNone/>
            </a:pPr>
            <a:endParaRPr dirty="0"/>
          </a:p>
        </p:txBody>
      </p:sp>
    </p:spTree>
    <p:extLst>
      <p:ext uri="{BB962C8B-B14F-4D97-AF65-F5344CB8AC3E}">
        <p14:creationId xmlns:p14="http://schemas.microsoft.com/office/powerpoint/2010/main" val="524383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5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How the Internet Gives us Away</a:t>
            </a:r>
            <a:endParaRPr dirty="0"/>
          </a:p>
        </p:txBody>
      </p:sp>
      <p:sp>
        <p:nvSpPr>
          <p:cNvPr id="1070" name="Google Shape;1070;p5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2394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IP addresses</a:t>
            </a:r>
            <a:endParaRPr dirty="0"/>
          </a:p>
        </p:txBody>
      </p:sp>
      <p:sp>
        <p:nvSpPr>
          <p:cNvPr id="1076" name="Google Shape;1076;p60"/>
          <p:cNvSpPr txBox="1">
            <a:spLocks noGrp="1"/>
          </p:cNvSpPr>
          <p:nvPr>
            <p:ph type="subTitle" idx="1"/>
          </p:nvPr>
        </p:nvSpPr>
        <p:spPr>
          <a:xfrm>
            <a:off x="0" y="675975"/>
            <a:ext cx="9144000" cy="4240800"/>
          </a:xfrm>
          <a:prstGeom prst="rect">
            <a:avLst/>
          </a:prstGeom>
        </p:spPr>
        <p:txBody>
          <a:bodyPr spcFirstLastPara="1" wrap="square" lIns="457200" tIns="91425" rIns="457200" bIns="0" anchor="t" anchorCtr="0">
            <a:noAutofit/>
          </a:bodyPr>
          <a:lstStyle/>
          <a:p>
            <a:pPr marL="0" lvl="0" indent="0" algn="l" rtl="0">
              <a:lnSpc>
                <a:spcPct val="150000"/>
              </a:lnSpc>
              <a:spcBef>
                <a:spcPts val="0"/>
              </a:spcBef>
              <a:spcAft>
                <a:spcPts val="0"/>
              </a:spcAft>
              <a:buNone/>
            </a:pPr>
            <a:r>
              <a:rPr lang="en-US" dirty="0"/>
              <a:t>When you send a packet of data across the internet, it contains the IP addresses of the source and destination for the data. </a:t>
            </a:r>
            <a:endParaRPr dirty="0"/>
          </a:p>
        </p:txBody>
      </p:sp>
      <p:sp>
        <p:nvSpPr>
          <p:cNvPr id="1077" name="Google Shape;1077;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rotWithShape="1">
          <a:blip r:embed="rId3"/>
          <a:srcRect r="44165"/>
          <a:stretch/>
        </p:blipFill>
        <p:spPr>
          <a:xfrm>
            <a:off x="290747" y="2188038"/>
            <a:ext cx="8562505" cy="17716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6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83" name="Google Shape;1083;p6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solidFill>
                  <a:srgbClr val="F1C232"/>
                </a:solidFill>
              </a:rPr>
              <a:t>Changing your Network Information</a:t>
            </a:r>
            <a:endParaRPr dirty="0">
              <a:solidFill>
                <a:srgbClr val="F1C23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How the Internet was born…</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2300" y="1073050"/>
            <a:ext cx="9144000" cy="40704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spcBef>
                <a:spcPts val="0"/>
              </a:spcBef>
              <a:spcAft>
                <a:spcPts val="800"/>
              </a:spcAft>
              <a:buNone/>
            </a:pPr>
            <a:endParaRPr dirty="0"/>
          </a:p>
        </p:txBody>
      </p:sp>
      <p:pic>
        <p:nvPicPr>
          <p:cNvPr id="5" name="Content Placeholder 3">
            <a:extLst>
              <a:ext uri="{FF2B5EF4-FFF2-40B4-BE49-F238E27FC236}">
                <a16:creationId xmlns:a16="http://schemas.microsoft.com/office/drawing/2014/main" id="{2781387D-0A8C-4140-95FE-DF55BA36A245}"/>
              </a:ext>
            </a:extLst>
          </p:cNvPr>
          <p:cNvPicPr>
            <a:picLocks noChangeAspect="1"/>
          </p:cNvPicPr>
          <p:nvPr/>
        </p:nvPicPr>
        <p:blipFill>
          <a:blip r:embed="rId3"/>
          <a:stretch>
            <a:fillRect/>
          </a:stretch>
        </p:blipFill>
        <p:spPr>
          <a:xfrm>
            <a:off x="2333574" y="883172"/>
            <a:ext cx="4476851" cy="3494128"/>
          </a:xfrm>
          <a:prstGeom prst="rect">
            <a:avLst/>
          </a:prstGeom>
          <a:noFill/>
          <a:ln>
            <a:noFill/>
          </a:ln>
        </p:spPr>
      </p:pic>
    </p:spTree>
    <p:extLst>
      <p:ext uri="{BB962C8B-B14F-4D97-AF65-F5344CB8AC3E}">
        <p14:creationId xmlns:p14="http://schemas.microsoft.com/office/powerpoint/2010/main" val="3788403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MAC addresses</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2300" y="1073050"/>
            <a:ext cx="9144000" cy="4070400"/>
          </a:xfrm>
          <a:prstGeom prst="rect">
            <a:avLst/>
          </a:prstGeom>
        </p:spPr>
        <p:txBody>
          <a:bodyPr spcFirstLastPara="1" wrap="square" lIns="457200" tIns="0" rIns="457200" bIns="914400" anchor="t" anchorCtr="0">
            <a:noAutofit/>
          </a:bodyPr>
          <a:lstStyle/>
          <a:p>
            <a:pPr marL="457200" lvl="1" indent="0">
              <a:lnSpc>
                <a:spcPct val="115000"/>
              </a:lnSpc>
              <a:buNone/>
            </a:pPr>
            <a:r>
              <a:rPr lang="en-US" sz="2400" dirty="0">
                <a:solidFill>
                  <a:schemeClr val="dk1"/>
                </a:solidFill>
              </a:rPr>
              <a:t>A MAC address is a unique identifier assigned to a network interface controller. </a:t>
            </a:r>
          </a:p>
          <a:p>
            <a:pPr marL="457200" lvl="1" indent="0">
              <a:lnSpc>
                <a:spcPct val="115000"/>
              </a:lnSpc>
              <a:buNone/>
            </a:pPr>
            <a:endParaRPr lang="en-US" sz="2400" dirty="0">
              <a:solidFill>
                <a:schemeClr val="dk1"/>
              </a:solidFill>
            </a:endParaRPr>
          </a:p>
          <a:p>
            <a:pPr marL="457200" lvl="1" indent="0">
              <a:lnSpc>
                <a:spcPct val="115000"/>
              </a:lnSpc>
              <a:buNone/>
            </a:pPr>
            <a:r>
              <a:rPr lang="en-US" sz="2400" dirty="0">
                <a:solidFill>
                  <a:schemeClr val="dk1"/>
                </a:solidFill>
              </a:rPr>
              <a:t>MAC’s have a corresponding IP assigned to them when they are on a network. </a:t>
            </a:r>
            <a:endParaRPr sz="24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spcBef>
                <a:spcPts val="0"/>
              </a:spcBef>
              <a:spcAft>
                <a:spcPts val="800"/>
              </a:spcAft>
              <a:buNone/>
            </a:pPr>
            <a:endParaRPr dirty="0"/>
          </a:p>
        </p:txBody>
      </p:sp>
    </p:spTree>
    <p:extLst>
      <p:ext uri="{BB962C8B-B14F-4D97-AF65-F5344CB8AC3E}">
        <p14:creationId xmlns:p14="http://schemas.microsoft.com/office/powerpoint/2010/main" val="17080241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IP Addresses vs MAC Addresses</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2300" y="1073050"/>
            <a:ext cx="4204858" cy="3526246"/>
          </a:xfrm>
          <a:prstGeom prst="rect">
            <a:avLst/>
          </a:prstGeom>
        </p:spPr>
        <p:txBody>
          <a:bodyPr spcFirstLastPara="1" wrap="square" lIns="457200" tIns="0" rIns="457200" bIns="914400" anchor="t" anchorCtr="0">
            <a:noAutofit/>
          </a:bodyPr>
          <a:lstStyle/>
          <a:p>
            <a:pPr marL="457200" lvl="1" indent="0">
              <a:lnSpc>
                <a:spcPct val="115000"/>
              </a:lnSpc>
              <a:buNone/>
            </a:pPr>
            <a:r>
              <a:rPr lang="en-US" sz="2400" b="1" dirty="0">
                <a:solidFill>
                  <a:schemeClr val="dk1"/>
                </a:solidFill>
              </a:rPr>
              <a:t>IP Address</a:t>
            </a:r>
          </a:p>
          <a:p>
            <a:pPr marL="457200" lvl="1" indent="0">
              <a:lnSpc>
                <a:spcPct val="115000"/>
              </a:lnSpc>
              <a:buNone/>
            </a:pPr>
            <a:endParaRPr lang="en-US" sz="2400" dirty="0">
              <a:solidFill>
                <a:schemeClr val="dk1"/>
              </a:solidFill>
            </a:endParaRPr>
          </a:p>
          <a:p>
            <a:pPr marL="457200" lvl="1" indent="0">
              <a:lnSpc>
                <a:spcPct val="115000"/>
              </a:lnSpc>
              <a:buNone/>
            </a:pPr>
            <a:r>
              <a:rPr lang="en-US" sz="2400" dirty="0">
                <a:solidFill>
                  <a:schemeClr val="dk1"/>
                </a:solidFill>
              </a:rPr>
              <a:t>It’s like your  full street address: </a:t>
            </a:r>
          </a:p>
          <a:p>
            <a:pPr marL="457200" lvl="1" indent="0">
              <a:lnSpc>
                <a:spcPct val="115000"/>
              </a:lnSpc>
              <a:buNone/>
            </a:pPr>
            <a:r>
              <a:rPr lang="en-US" sz="1800" dirty="0">
                <a:solidFill>
                  <a:schemeClr val="dk1"/>
                </a:solidFill>
              </a:rPr>
              <a:t>Ernest Cockrell Jr Hall</a:t>
            </a:r>
          </a:p>
          <a:p>
            <a:pPr marL="457200" lvl="1" indent="0">
              <a:lnSpc>
                <a:spcPct val="115000"/>
              </a:lnSpc>
              <a:buNone/>
            </a:pPr>
            <a:r>
              <a:rPr lang="en-US" sz="1800" dirty="0">
                <a:solidFill>
                  <a:schemeClr val="dk1"/>
                </a:solidFill>
              </a:rPr>
              <a:t>301 E Dean Keeton St</a:t>
            </a:r>
          </a:p>
          <a:p>
            <a:pPr marL="457200" lvl="1" indent="0">
              <a:lnSpc>
                <a:spcPct val="115000"/>
              </a:lnSpc>
              <a:buNone/>
            </a:pPr>
            <a:r>
              <a:rPr lang="en-US" sz="1800" dirty="0">
                <a:solidFill>
                  <a:schemeClr val="dk1"/>
                </a:solidFill>
              </a:rPr>
              <a:t>Austin, TX 78712</a:t>
            </a:r>
          </a:p>
          <a:p>
            <a:pPr marL="457200" lvl="1" indent="0">
              <a:lnSpc>
                <a:spcPct val="115000"/>
              </a:lnSpc>
              <a:buNone/>
            </a:pPr>
            <a:endParaRPr sz="24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spcBef>
                <a:spcPts val="0"/>
              </a:spcBef>
              <a:spcAft>
                <a:spcPts val="800"/>
              </a:spcAft>
              <a:buNone/>
            </a:pPr>
            <a:endParaRPr dirty="0"/>
          </a:p>
        </p:txBody>
      </p:sp>
      <p:sp>
        <p:nvSpPr>
          <p:cNvPr id="5" name="Google Shape;1050;p56"/>
          <p:cNvSpPr txBox="1">
            <a:spLocks/>
          </p:cNvSpPr>
          <p:nvPr/>
        </p:nvSpPr>
        <p:spPr>
          <a:xfrm>
            <a:off x="4379586" y="1073050"/>
            <a:ext cx="4204858" cy="3526246"/>
          </a:xfrm>
          <a:prstGeom prst="rect">
            <a:avLst/>
          </a:prstGeom>
          <a:noFill/>
          <a:ln>
            <a:noFill/>
          </a:ln>
        </p:spPr>
        <p:txBody>
          <a:bodyPr spcFirstLastPara="1" wrap="square" lIns="457200" tIns="0" rIns="457200" bIns="9144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457200" lvl="1" indent="0">
              <a:lnSpc>
                <a:spcPct val="115000"/>
              </a:lnSpc>
              <a:buFont typeface="Roboto"/>
              <a:buNone/>
            </a:pPr>
            <a:r>
              <a:rPr lang="en-US" sz="2400" b="1" dirty="0">
                <a:solidFill>
                  <a:schemeClr val="dk1"/>
                </a:solidFill>
              </a:rPr>
              <a:t>MAC Address</a:t>
            </a:r>
          </a:p>
          <a:p>
            <a:pPr marL="457200" lvl="1" indent="0">
              <a:lnSpc>
                <a:spcPct val="115000"/>
              </a:lnSpc>
              <a:buFont typeface="Roboto"/>
              <a:buNone/>
            </a:pPr>
            <a:endParaRPr lang="en-US" sz="2400" dirty="0">
              <a:solidFill>
                <a:schemeClr val="dk1"/>
              </a:solidFill>
            </a:endParaRPr>
          </a:p>
          <a:p>
            <a:pPr marL="457200" lvl="1" indent="0">
              <a:lnSpc>
                <a:spcPct val="115000"/>
              </a:lnSpc>
              <a:buFont typeface="Roboto"/>
              <a:buNone/>
            </a:pPr>
            <a:r>
              <a:rPr lang="en-US" sz="2400" dirty="0">
                <a:solidFill>
                  <a:schemeClr val="dk1"/>
                </a:solidFill>
              </a:rPr>
              <a:t>The blue house, with the white fence, and the bad dog that barks all the time, with the dead tree.</a:t>
            </a:r>
            <a:endParaRPr lang="en-US" sz="1800" dirty="0">
              <a:solidFill>
                <a:schemeClr val="dk1"/>
              </a:solidFill>
            </a:endParaRPr>
          </a:p>
          <a:p>
            <a:pPr marL="457200" lvl="1" indent="0">
              <a:lnSpc>
                <a:spcPct val="115000"/>
              </a:lnSpc>
              <a:buFont typeface="Roboto"/>
              <a:buNone/>
            </a:pPr>
            <a:endParaRPr lang="en-US" sz="2400" dirty="0">
              <a:solidFill>
                <a:schemeClr val="dk1"/>
              </a:solidFill>
            </a:endParaRPr>
          </a:p>
          <a:p>
            <a:pPr marL="0" indent="0">
              <a:lnSpc>
                <a:spcPct val="115000"/>
              </a:lnSpc>
              <a:buFont typeface="Roboto"/>
              <a:buNone/>
            </a:pPr>
            <a:endParaRPr lang="en-US" sz="1800" dirty="0">
              <a:solidFill>
                <a:schemeClr val="dk1"/>
              </a:solidFill>
            </a:endParaRPr>
          </a:p>
          <a:p>
            <a:pPr marL="0" indent="0">
              <a:lnSpc>
                <a:spcPct val="115000"/>
              </a:lnSpc>
              <a:buFont typeface="Roboto"/>
              <a:buNone/>
            </a:pPr>
            <a:endParaRPr lang="en-US" sz="1800" dirty="0">
              <a:solidFill>
                <a:schemeClr val="dk1"/>
              </a:solidFill>
            </a:endParaRPr>
          </a:p>
          <a:p>
            <a:pPr marL="0" indent="0">
              <a:lnSpc>
                <a:spcPct val="115000"/>
              </a:lnSpc>
              <a:buFont typeface="Roboto"/>
              <a:buNone/>
            </a:pPr>
            <a:endParaRPr lang="en-US" sz="1800" dirty="0">
              <a:solidFill>
                <a:schemeClr val="dk1"/>
              </a:solidFill>
            </a:endParaRPr>
          </a:p>
          <a:p>
            <a:pPr marL="0" indent="0">
              <a:lnSpc>
                <a:spcPct val="115000"/>
              </a:lnSpc>
              <a:buFont typeface="Roboto"/>
              <a:buNone/>
            </a:pPr>
            <a:endParaRPr lang="en-US" sz="1800" dirty="0">
              <a:solidFill>
                <a:schemeClr val="dk1"/>
              </a:solidFill>
            </a:endParaRPr>
          </a:p>
          <a:p>
            <a:pPr marL="0" indent="0">
              <a:spcAft>
                <a:spcPts val="800"/>
              </a:spcAft>
              <a:buFont typeface="Roboto"/>
              <a:buNone/>
            </a:pPr>
            <a:endParaRPr lang="en-US" dirty="0"/>
          </a:p>
        </p:txBody>
      </p:sp>
    </p:spTree>
    <p:extLst>
      <p:ext uri="{BB962C8B-B14F-4D97-AF65-F5344CB8AC3E}">
        <p14:creationId xmlns:p14="http://schemas.microsoft.com/office/powerpoint/2010/main" val="3885875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6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83" name="Google Shape;1083;p6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solidFill>
                  <a:srgbClr val="F1C232"/>
                </a:solidFill>
              </a:rPr>
              <a:t>Changing </a:t>
            </a:r>
            <a:r>
              <a:rPr lang="en-US" dirty="0">
                <a:solidFill>
                  <a:srgbClr val="F1C232"/>
                </a:solidFill>
              </a:rPr>
              <a:t>your MAC Address</a:t>
            </a:r>
            <a:endParaRPr dirty="0">
              <a:solidFill>
                <a:srgbClr val="F1C232"/>
              </a:solidFill>
            </a:endParaRPr>
          </a:p>
        </p:txBody>
      </p:sp>
    </p:spTree>
    <p:extLst>
      <p:ext uri="{BB962C8B-B14F-4D97-AF65-F5344CB8AC3E}">
        <p14:creationId xmlns:p14="http://schemas.microsoft.com/office/powerpoint/2010/main" val="2364224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6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1089" name="Google Shape;1089;p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0" name="Google Shape;1090;p6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US" dirty="0"/>
              <a:t>MAC Changes and Attacks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1800" dirty="0">
                <a:latin typeface="Roboto Light"/>
                <a:ea typeface="Roboto Light"/>
                <a:cs typeface="Roboto Light"/>
                <a:sym typeface="Roboto Light"/>
              </a:rPr>
              <a:t>In this activity, you will use terminal to perform basic task like creating and removing files, extracting archives and cutting up and archiving files. </a:t>
            </a:r>
            <a:endParaRPr sz="1800" dirty="0">
              <a:latin typeface="Roboto Light"/>
              <a:ea typeface="Roboto Light"/>
              <a:cs typeface="Roboto Light"/>
              <a:sym typeface="Roboto Light"/>
            </a:endParaRPr>
          </a:p>
          <a:p>
            <a:pPr marL="0" lvl="0" indent="0" algn="l" rtl="0">
              <a:spcBef>
                <a:spcPts val="0"/>
              </a:spcBef>
              <a:spcAft>
                <a:spcPts val="0"/>
              </a:spcAft>
              <a:buNone/>
            </a:pPr>
            <a:endParaRPr sz="1800" dirty="0">
              <a:latin typeface="Roboto Light"/>
              <a:ea typeface="Roboto Light"/>
              <a:cs typeface="Roboto Light"/>
              <a:sym typeface="Roboto Light"/>
            </a:endParaRPr>
          </a:p>
          <a:p>
            <a:pPr marL="0" lvl="0" indent="0" algn="l" rtl="0">
              <a:spcBef>
                <a:spcPts val="0"/>
              </a:spcBef>
              <a:spcAft>
                <a:spcPts val="0"/>
              </a:spcAft>
              <a:buNone/>
            </a:pPr>
            <a:endParaRPr sz="1800" dirty="0">
              <a:latin typeface="Roboto Light"/>
              <a:ea typeface="Roboto Light"/>
              <a:cs typeface="Roboto Light"/>
              <a:sym typeface="Roboto Light"/>
            </a:endParaRPr>
          </a:p>
          <a:p>
            <a:pPr marL="0" lvl="0" indent="0" algn="l" rtl="0">
              <a:spcBef>
                <a:spcPts val="0"/>
              </a:spcBef>
              <a:spcAft>
                <a:spcPts val="0"/>
              </a:spcAft>
              <a:buNone/>
            </a:pPr>
            <a:endParaRPr sz="1800" dirty="0">
              <a:latin typeface="Roboto Light"/>
              <a:ea typeface="Roboto Light"/>
              <a:cs typeface="Roboto Light"/>
              <a:sym typeface="Roboto Light"/>
            </a:endParaRPr>
          </a:p>
          <a:p>
            <a:pPr marL="0" lvl="0" indent="0" algn="l" rtl="0">
              <a:spcBef>
                <a:spcPts val="0"/>
              </a:spcBef>
              <a:spcAft>
                <a:spcPts val="0"/>
              </a:spcAft>
              <a:buNone/>
            </a:pPr>
            <a:r>
              <a:rPr lang="en" dirty="0"/>
              <a:t>Instructions sent via Slack. </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6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6" name="Google Shape;1096;p63"/>
          <p:cNvSpPr txBox="1"/>
          <p:nvPr/>
        </p:nvSpPr>
        <p:spPr>
          <a:xfrm>
            <a:off x="2391825" y="3471325"/>
            <a:ext cx="4243800" cy="67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90000"/>
                </a:solidFill>
                <a:latin typeface="Roboto Mono"/>
                <a:ea typeface="Roboto Mono"/>
                <a:cs typeface="Roboto Mono"/>
                <a:sym typeface="Roboto Mono"/>
              </a:rPr>
              <a:t>Getting Comfy with the CLI</a:t>
            </a:r>
            <a:endParaRPr>
              <a:solidFill>
                <a:srgbClr val="990000"/>
              </a:solidFill>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ARPANET</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2300" y="1073050"/>
            <a:ext cx="9144000" cy="40704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spcBef>
                <a:spcPts val="0"/>
              </a:spcBef>
              <a:spcAft>
                <a:spcPts val="800"/>
              </a:spcAft>
              <a:buNone/>
            </a:pPr>
            <a:endParaRPr dirty="0"/>
          </a:p>
        </p:txBody>
      </p:sp>
      <p:pic>
        <p:nvPicPr>
          <p:cNvPr id="6" name="Content Placeholder 3">
            <a:extLst>
              <a:ext uri="{FF2B5EF4-FFF2-40B4-BE49-F238E27FC236}">
                <a16:creationId xmlns:a16="http://schemas.microsoft.com/office/drawing/2014/main" id="{1656EC03-782C-46FF-96EF-BDB605FE7BB9}"/>
              </a:ext>
            </a:extLst>
          </p:cNvPr>
          <p:cNvPicPr>
            <a:picLocks noChangeAspect="1"/>
          </p:cNvPicPr>
          <p:nvPr/>
        </p:nvPicPr>
        <p:blipFill>
          <a:blip r:embed="rId3"/>
          <a:stretch>
            <a:fillRect/>
          </a:stretch>
        </p:blipFill>
        <p:spPr>
          <a:xfrm>
            <a:off x="1627465" y="792980"/>
            <a:ext cx="5473162" cy="3896654"/>
          </a:xfrm>
          <a:prstGeom prst="rect">
            <a:avLst/>
          </a:prstGeom>
          <a:noFill/>
          <a:ln>
            <a:noFill/>
          </a:ln>
        </p:spPr>
      </p:pic>
    </p:spTree>
    <p:extLst>
      <p:ext uri="{BB962C8B-B14F-4D97-AF65-F5344CB8AC3E}">
        <p14:creationId xmlns:p14="http://schemas.microsoft.com/office/powerpoint/2010/main" val="2169186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US" dirty="0"/>
              <a:t>How the Internet was born…</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2300" y="1073050"/>
            <a:ext cx="9144000" cy="40704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spcBef>
                <a:spcPts val="0"/>
              </a:spcBef>
              <a:spcAft>
                <a:spcPts val="800"/>
              </a:spcAft>
              <a:buNone/>
            </a:pPr>
            <a:endParaRPr dirty="0"/>
          </a:p>
        </p:txBody>
      </p:sp>
      <p:pic>
        <p:nvPicPr>
          <p:cNvPr id="7" name="Picture 2" descr="https://pbs.twimg.com/media/C_AXm0cVoAAwH5i.jpg">
            <a:extLst>
              <a:ext uri="{FF2B5EF4-FFF2-40B4-BE49-F238E27FC236}">
                <a16:creationId xmlns:a16="http://schemas.microsoft.com/office/drawing/2014/main" id="{E6A6FDBB-1B94-455A-8219-E641C270A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49" y="648672"/>
            <a:ext cx="3114755" cy="41530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5F7C1C3-22D2-41F1-BD07-DC8E42A555FD}"/>
              </a:ext>
            </a:extLst>
          </p:cNvPr>
          <p:cNvPicPr>
            <a:picLocks noChangeAspect="1"/>
          </p:cNvPicPr>
          <p:nvPr/>
        </p:nvPicPr>
        <p:blipFill>
          <a:blip r:embed="rId4"/>
          <a:stretch>
            <a:fillRect/>
          </a:stretch>
        </p:blipFill>
        <p:spPr>
          <a:xfrm>
            <a:off x="3973650" y="958078"/>
            <a:ext cx="4831398" cy="3331857"/>
          </a:xfrm>
          <a:prstGeom prst="rect">
            <a:avLst/>
          </a:prstGeom>
        </p:spPr>
      </p:pic>
    </p:spTree>
    <p:extLst>
      <p:ext uri="{BB962C8B-B14F-4D97-AF65-F5344CB8AC3E}">
        <p14:creationId xmlns:p14="http://schemas.microsoft.com/office/powerpoint/2010/main" val="3268874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5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ifconfig/iwconfig</a:t>
            </a:r>
            <a:endParaRPr dirty="0"/>
          </a:p>
        </p:txBody>
      </p:sp>
      <p:sp>
        <p:nvSpPr>
          <p:cNvPr id="1043" name="Google Shape;1043;p5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016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424630" y="991828"/>
            <a:ext cx="7870708" cy="3737487"/>
          </a:xfrm>
          <a:prstGeom prst="rect">
            <a:avLst/>
          </a:prstGeom>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3325086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424630" y="991828"/>
            <a:ext cx="7870708" cy="3737487"/>
          </a:xfrm>
          <a:prstGeom prst="rect">
            <a:avLst/>
          </a:prstGeom>
        </p:spPr>
      </p:pic>
      <p:sp>
        <p:nvSpPr>
          <p:cNvPr id="4" name="Title 3"/>
          <p:cNvSpPr>
            <a:spLocks noGrp="1"/>
          </p:cNvSpPr>
          <p:nvPr>
            <p:ph type="title"/>
          </p:nvPr>
        </p:nvSpPr>
        <p:spPr/>
        <p:txBody>
          <a:bodyPr/>
          <a:lstStyle/>
          <a:p>
            <a:endParaRPr lang="en-US"/>
          </a:p>
        </p:txBody>
      </p:sp>
      <p:sp>
        <p:nvSpPr>
          <p:cNvPr id="3" name="Rectangle 2"/>
          <p:cNvSpPr/>
          <p:nvPr/>
        </p:nvSpPr>
        <p:spPr>
          <a:xfrm>
            <a:off x="1632155" y="1347019"/>
            <a:ext cx="1573161" cy="2654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22466" y="1208843"/>
            <a:ext cx="721749" cy="1873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973650" y="1342103"/>
            <a:ext cx="1573161" cy="2654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495625" y="1342102"/>
            <a:ext cx="1573161" cy="2654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79639" y="1799825"/>
            <a:ext cx="1828800" cy="167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413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422787" y="1036335"/>
            <a:ext cx="7870708" cy="3737487"/>
          </a:xfrm>
          <a:prstGeom prst="rect">
            <a:avLst/>
          </a:prstGeom>
        </p:spPr>
      </p:pic>
      <p:sp>
        <p:nvSpPr>
          <p:cNvPr id="4" name="Title 3"/>
          <p:cNvSpPr>
            <a:spLocks noGrp="1"/>
          </p:cNvSpPr>
          <p:nvPr>
            <p:ph type="title"/>
          </p:nvPr>
        </p:nvSpPr>
        <p:spPr/>
        <p:txBody>
          <a:bodyPr/>
          <a:lstStyle/>
          <a:p>
            <a:endParaRPr lang="en-US"/>
          </a:p>
        </p:txBody>
      </p:sp>
      <p:sp>
        <p:nvSpPr>
          <p:cNvPr id="3" name="Rectangle 2"/>
          <p:cNvSpPr/>
          <p:nvPr/>
        </p:nvSpPr>
        <p:spPr>
          <a:xfrm>
            <a:off x="422787" y="2920181"/>
            <a:ext cx="6803923" cy="17108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554541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787</TotalTime>
  <Words>1804</Words>
  <Application>Microsoft Office PowerPoint</Application>
  <PresentationFormat>On-screen Show (16:9)</PresentationFormat>
  <Paragraphs>206</Paragraphs>
  <Slides>34</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Roboto Light</vt:lpstr>
      <vt:lpstr>Roboto</vt:lpstr>
      <vt:lpstr>Roboto Thin</vt:lpstr>
      <vt:lpstr>Roboto Mono</vt:lpstr>
      <vt:lpstr>Roboto Medium</vt:lpstr>
      <vt:lpstr>Arial</vt:lpstr>
      <vt:lpstr>Simple Light</vt:lpstr>
      <vt:lpstr>Linux 2 Day 2 </vt:lpstr>
      <vt:lpstr>A little history….</vt:lpstr>
      <vt:lpstr>How the Internet was born…</vt:lpstr>
      <vt:lpstr>ARPANET</vt:lpstr>
      <vt:lpstr>How the Internet was born…</vt:lpstr>
      <vt:lpstr>ifconfig/iwconfig</vt:lpstr>
      <vt:lpstr>PowerPoint Presentation</vt:lpstr>
      <vt:lpstr>PowerPoint Presentation</vt:lpstr>
      <vt:lpstr>PowerPoint Presentation</vt:lpstr>
      <vt:lpstr>Interfaces</vt:lpstr>
      <vt:lpstr>Interfaces</vt:lpstr>
      <vt:lpstr>A interface needs to know…</vt:lpstr>
      <vt:lpstr>A interface needs to know…</vt:lpstr>
      <vt:lpstr>A interface needs to know…</vt:lpstr>
      <vt:lpstr>A interface needs to know…</vt:lpstr>
      <vt:lpstr>Let’s say you’re at home…</vt:lpstr>
      <vt:lpstr>A packet’s path </vt:lpstr>
      <vt:lpstr>A packet’s path </vt:lpstr>
      <vt:lpstr>A packet’s path </vt:lpstr>
      <vt:lpstr>A packet’s path </vt:lpstr>
      <vt:lpstr>Eventually….</vt:lpstr>
      <vt:lpstr>Eventually….</vt:lpstr>
      <vt:lpstr>Trace Route</vt:lpstr>
      <vt:lpstr>PowerPoint Presentation</vt:lpstr>
      <vt:lpstr>Common ifconfig Commands</vt:lpstr>
      <vt:lpstr>ifconfig</vt:lpstr>
      <vt:lpstr>How the Internet Gives us Away</vt:lpstr>
      <vt:lpstr>IP addresses</vt:lpstr>
      <vt:lpstr>Changing your Network Information</vt:lpstr>
      <vt:lpstr>MAC addresses</vt:lpstr>
      <vt:lpstr>IP Addresses vs MAC Addresses</vt:lpstr>
      <vt:lpstr>Changing your MAC Address</vt:lpstr>
      <vt:lpstr>15 Minutes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1 Day 1</dc:title>
  <dc:creator>Schmidt, Daniel(IT)</dc:creator>
  <cp:lastModifiedBy>Dan Schmidt</cp:lastModifiedBy>
  <cp:revision>23</cp:revision>
  <dcterms:modified xsi:type="dcterms:W3CDTF">2019-11-07T00:19:00Z</dcterms:modified>
</cp:coreProperties>
</file>